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02" r:id="rId40"/>
    <p:sldId id="295" r:id="rId41"/>
    <p:sldId id="301" r:id="rId42"/>
    <p:sldId id="296" r:id="rId43"/>
    <p:sldId id="297" r:id="rId44"/>
    <p:sldId id="300" r:id="rId45"/>
    <p:sldId id="298" r:id="rId46"/>
    <p:sldId id="299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7" r:id="rId71"/>
    <p:sldId id="326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1AFA7-07D6-BF48-BE1E-8F97BEE5FA4A}" type="doc">
      <dgm:prSet loTypeId="urn:microsoft.com/office/officeart/2008/layout/Hexagon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916A1D-D7B0-D54F-BB13-C64A9730C7ED}">
      <dgm:prSet phldrT="[Text]"/>
      <dgm:spPr/>
      <dgm:t>
        <a:bodyPr/>
        <a:lstStyle/>
        <a:p>
          <a:r>
            <a:rPr lang="ru-RU" dirty="0" smtClean="0"/>
            <a:t>А</a:t>
          </a:r>
          <a:endParaRPr lang="en-US" dirty="0"/>
        </a:p>
      </dgm:t>
    </dgm:pt>
    <dgm:pt modelId="{E4458AB6-39EB-9F4A-8084-624B56281B05}" type="parTrans" cxnId="{A18CC3C4-4864-9149-8858-FD48D31345C4}">
      <dgm:prSet/>
      <dgm:spPr/>
      <dgm:t>
        <a:bodyPr/>
        <a:lstStyle/>
        <a:p>
          <a:endParaRPr lang="en-US"/>
        </a:p>
      </dgm:t>
    </dgm:pt>
    <dgm:pt modelId="{F277C502-4976-574D-AE17-B5BB14D501C4}" type="sibTrans" cxnId="{A18CC3C4-4864-9149-8858-FD48D31345C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428413CD-F1E4-E846-AC7D-D6F1D573160D}">
      <dgm:prSet phldrT="[Text]"/>
      <dgm:spPr/>
      <dgm:t>
        <a:bodyPr/>
        <a:lstStyle/>
        <a:p>
          <a:r>
            <a:rPr lang="ru-RU" dirty="0" smtClean="0"/>
            <a:t>А</a:t>
          </a:r>
          <a:endParaRPr lang="en-US" dirty="0"/>
        </a:p>
      </dgm:t>
    </dgm:pt>
    <dgm:pt modelId="{170C56B5-F5D7-3346-ADD8-44C6A21E7BA3}" type="parTrans" cxnId="{621366C4-BEBA-B44E-92F3-D38DF734004C}">
      <dgm:prSet/>
      <dgm:spPr/>
      <dgm:t>
        <a:bodyPr/>
        <a:lstStyle/>
        <a:p>
          <a:endParaRPr lang="en-US"/>
        </a:p>
      </dgm:t>
    </dgm:pt>
    <dgm:pt modelId="{CFD3AFB5-17DF-4541-9AA3-0A259169AD3F}" type="sibTrans" cxnId="{621366C4-BEBA-B44E-92F3-D38DF734004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3E0ED13D-C071-8743-BC7D-EB3F8369A0C8}">
      <dgm:prSet phldrT="[Text]"/>
      <dgm:spPr/>
      <dgm:t>
        <a:bodyPr/>
        <a:lstStyle/>
        <a:p>
          <a:r>
            <a:rPr lang="ru-RU" dirty="0" smtClean="0"/>
            <a:t>А</a:t>
          </a:r>
          <a:endParaRPr lang="en-US" dirty="0"/>
        </a:p>
      </dgm:t>
    </dgm:pt>
    <dgm:pt modelId="{18369F64-463D-FC4E-95BB-81CF27863C4A}" type="parTrans" cxnId="{33593681-3C9A-CD49-B313-109F54AD1E43}">
      <dgm:prSet/>
      <dgm:spPr/>
      <dgm:t>
        <a:bodyPr/>
        <a:lstStyle/>
        <a:p>
          <a:endParaRPr lang="en-US"/>
        </a:p>
      </dgm:t>
    </dgm:pt>
    <dgm:pt modelId="{A6564A4F-3766-4847-8769-E8BF24E7B1D8}" type="sibTrans" cxnId="{33593681-3C9A-CD49-B313-109F54AD1E4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CE18F10A-6796-6F4A-8FA2-21540C982CFC}">
      <dgm:prSet phldrT="[Text]"/>
      <dgm:spPr/>
      <dgm:t>
        <a:bodyPr/>
        <a:lstStyle/>
        <a:p>
          <a:r>
            <a:rPr lang="ru-RU" dirty="0" smtClean="0"/>
            <a:t>А</a:t>
          </a:r>
          <a:endParaRPr lang="en-US" dirty="0"/>
        </a:p>
      </dgm:t>
    </dgm:pt>
    <dgm:pt modelId="{53C215AB-0DF4-0343-9AED-76CD82D8A474}" type="parTrans" cxnId="{D671FE7D-4DBB-1C43-B123-D3F2A27156E7}">
      <dgm:prSet/>
      <dgm:spPr/>
      <dgm:t>
        <a:bodyPr/>
        <a:lstStyle/>
        <a:p>
          <a:endParaRPr lang="en-US"/>
        </a:p>
      </dgm:t>
    </dgm:pt>
    <dgm:pt modelId="{382346FE-78EB-9C40-873C-6C5AB10D7613}" type="sibTrans" cxnId="{D671FE7D-4DBB-1C43-B123-D3F2A27156E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CDE8A20F-1724-A441-BBD4-4EE39DD5A8DF}" type="pres">
      <dgm:prSet presAssocID="{6541AFA7-07D6-BF48-BE1E-8F97BEE5FA4A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1146B6B1-4FD4-F44B-AA05-0FD0BA7F2949}" type="pres">
      <dgm:prSet presAssocID="{08916A1D-D7B0-D54F-BB13-C64A9730C7ED}" presName="text1" presStyleCnt="0"/>
      <dgm:spPr/>
    </dgm:pt>
    <dgm:pt modelId="{C2636C7F-B11F-1546-9F20-1700660D76DE}" type="pres">
      <dgm:prSet presAssocID="{08916A1D-D7B0-D54F-BB13-C64A9730C7ED}" presName="textRepeatNode" presStyleLbl="alignNode1" presStyleIdx="0" presStyleCnt="4" custLinFactNeighborX="-85967" custLinFactNeighborY="-847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B4419-7FFB-1049-86F9-05AD1662B5E9}" type="pres">
      <dgm:prSet presAssocID="{08916A1D-D7B0-D54F-BB13-C64A9730C7ED}" presName="textaccent1" presStyleCnt="0"/>
      <dgm:spPr/>
    </dgm:pt>
    <dgm:pt modelId="{512D4D2E-DF99-114E-A9F9-B40F02021F2C}" type="pres">
      <dgm:prSet presAssocID="{08916A1D-D7B0-D54F-BB13-C64A9730C7ED}" presName="accentRepeatNode" presStyleLbl="solidAlignAcc1" presStyleIdx="0" presStyleCnt="8"/>
      <dgm:spPr/>
    </dgm:pt>
    <dgm:pt modelId="{845D3228-22C0-9F4D-B59D-39A9AC7E4273}" type="pres">
      <dgm:prSet presAssocID="{F277C502-4976-574D-AE17-B5BB14D501C4}" presName="image1" presStyleCnt="0"/>
      <dgm:spPr/>
    </dgm:pt>
    <dgm:pt modelId="{A0DA3F01-56B3-FA43-ACDF-3ED97A6EB184}" type="pres">
      <dgm:prSet presAssocID="{F277C502-4976-574D-AE17-B5BB14D501C4}" presName="imageRepeatNode" presStyleLbl="alignAcc1" presStyleIdx="0" presStyleCnt="4" custLinFactNeighborX="66040" custLinFactNeighborY="63197"/>
      <dgm:spPr/>
      <dgm:t>
        <a:bodyPr/>
        <a:lstStyle/>
        <a:p>
          <a:endParaRPr lang="en-US"/>
        </a:p>
      </dgm:t>
    </dgm:pt>
    <dgm:pt modelId="{A8FEEC3C-BA04-1640-B9FA-1685367FE15E}" type="pres">
      <dgm:prSet presAssocID="{F277C502-4976-574D-AE17-B5BB14D501C4}" presName="imageaccent1" presStyleCnt="0"/>
      <dgm:spPr/>
    </dgm:pt>
    <dgm:pt modelId="{FDEF7C3E-414B-7347-AA7C-C3F6DFD6E8D4}" type="pres">
      <dgm:prSet presAssocID="{F277C502-4976-574D-AE17-B5BB14D501C4}" presName="accentRepeatNode" presStyleLbl="solidAlignAcc1" presStyleIdx="1" presStyleCnt="8"/>
      <dgm:spPr/>
    </dgm:pt>
    <dgm:pt modelId="{60516C82-F81F-1E43-A46D-E7F3EA8E6228}" type="pres">
      <dgm:prSet presAssocID="{428413CD-F1E4-E846-AC7D-D6F1D573160D}" presName="text2" presStyleCnt="0"/>
      <dgm:spPr/>
    </dgm:pt>
    <dgm:pt modelId="{A9EE592A-C7D1-C44E-82DE-E80E7DD461BD}" type="pres">
      <dgm:prSet presAssocID="{428413CD-F1E4-E846-AC7D-D6F1D573160D}" presName="textRepeatNode" presStyleLbl="alignNode1" presStyleIdx="1" presStyleCnt="4" custLinFactNeighborX="-1745" custLinFactNeighborY="604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64F5D-44FB-4F45-9802-40226A14833C}" type="pres">
      <dgm:prSet presAssocID="{428413CD-F1E4-E846-AC7D-D6F1D573160D}" presName="textaccent2" presStyleCnt="0"/>
      <dgm:spPr/>
    </dgm:pt>
    <dgm:pt modelId="{904682AC-1736-BD4C-AE44-60CDCEA341AA}" type="pres">
      <dgm:prSet presAssocID="{428413CD-F1E4-E846-AC7D-D6F1D573160D}" presName="accentRepeatNode" presStyleLbl="solidAlignAcc1" presStyleIdx="2" presStyleCnt="8"/>
      <dgm:spPr/>
    </dgm:pt>
    <dgm:pt modelId="{C5419C60-A577-2246-8366-D7C34234A274}" type="pres">
      <dgm:prSet presAssocID="{CFD3AFB5-17DF-4541-9AA3-0A259169AD3F}" presName="image2" presStyleCnt="0"/>
      <dgm:spPr/>
    </dgm:pt>
    <dgm:pt modelId="{EA4CA9B7-5ED1-014B-BDE3-B51EE3BB1726}" type="pres">
      <dgm:prSet presAssocID="{CFD3AFB5-17DF-4541-9AA3-0A259169AD3F}" presName="imageRepeatNode" presStyleLbl="alignAcc1" presStyleIdx="1" presStyleCnt="4" custLinFactNeighborX="16510"/>
      <dgm:spPr/>
      <dgm:t>
        <a:bodyPr/>
        <a:lstStyle/>
        <a:p>
          <a:endParaRPr lang="en-US"/>
        </a:p>
      </dgm:t>
    </dgm:pt>
    <dgm:pt modelId="{AAC7E824-521F-B048-A180-C7B5A64C9566}" type="pres">
      <dgm:prSet presAssocID="{CFD3AFB5-17DF-4541-9AA3-0A259169AD3F}" presName="imageaccent2" presStyleCnt="0"/>
      <dgm:spPr/>
    </dgm:pt>
    <dgm:pt modelId="{A632BA78-FD7C-AE40-BFB3-18AB1E8B72D7}" type="pres">
      <dgm:prSet presAssocID="{CFD3AFB5-17DF-4541-9AA3-0A259169AD3F}" presName="accentRepeatNode" presStyleLbl="solidAlignAcc1" presStyleIdx="3" presStyleCnt="8"/>
      <dgm:spPr/>
    </dgm:pt>
    <dgm:pt modelId="{9615CB59-E709-E842-91ED-AB37555CFC8C}" type="pres">
      <dgm:prSet presAssocID="{3E0ED13D-C071-8743-BC7D-EB3F8369A0C8}" presName="text3" presStyleCnt="0"/>
      <dgm:spPr/>
    </dgm:pt>
    <dgm:pt modelId="{D3784EE9-3F65-1944-896C-C251CD0B74F1}" type="pres">
      <dgm:prSet presAssocID="{3E0ED13D-C071-8743-BC7D-EB3F8369A0C8}" presName="textRepeatNode" presStyleLbl="alignNode1" presStyleIdx="2" presStyleCnt="4" custLinFactNeighborX="-18796" custLinFactNeighborY="-76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F16C1-B0D3-5642-824A-DDD06352D5B8}" type="pres">
      <dgm:prSet presAssocID="{3E0ED13D-C071-8743-BC7D-EB3F8369A0C8}" presName="textaccent3" presStyleCnt="0"/>
      <dgm:spPr/>
    </dgm:pt>
    <dgm:pt modelId="{5CE0FBC9-D484-894D-93F3-F7301B437461}" type="pres">
      <dgm:prSet presAssocID="{3E0ED13D-C071-8743-BC7D-EB3F8369A0C8}" presName="accentRepeatNode" presStyleLbl="solidAlignAcc1" presStyleIdx="4" presStyleCnt="8"/>
      <dgm:spPr/>
    </dgm:pt>
    <dgm:pt modelId="{36A7A214-6025-F24C-91A1-4A30F4FB8A42}" type="pres">
      <dgm:prSet presAssocID="{A6564A4F-3766-4847-8769-E8BF24E7B1D8}" presName="image3" presStyleCnt="0"/>
      <dgm:spPr/>
    </dgm:pt>
    <dgm:pt modelId="{76F32847-5F07-B14D-ACC8-5547C6B8D650}" type="pres">
      <dgm:prSet presAssocID="{A6564A4F-3766-4847-8769-E8BF24E7B1D8}" presName="imageRepeatNode" presStyleLbl="alignAcc1" presStyleIdx="2" presStyleCnt="4" custLinFactNeighborX="-6204" custLinFactNeighborY="-21573"/>
      <dgm:spPr/>
      <dgm:t>
        <a:bodyPr/>
        <a:lstStyle/>
        <a:p>
          <a:endParaRPr lang="en-US"/>
        </a:p>
      </dgm:t>
    </dgm:pt>
    <dgm:pt modelId="{9BF05171-1499-504D-B1DD-0405874D021B}" type="pres">
      <dgm:prSet presAssocID="{A6564A4F-3766-4847-8769-E8BF24E7B1D8}" presName="imageaccent3" presStyleCnt="0"/>
      <dgm:spPr/>
    </dgm:pt>
    <dgm:pt modelId="{1AB470BA-0121-6444-A809-7F0066CB7D19}" type="pres">
      <dgm:prSet presAssocID="{A6564A4F-3766-4847-8769-E8BF24E7B1D8}" presName="accentRepeatNode" presStyleLbl="solidAlignAcc1" presStyleIdx="5" presStyleCnt="8"/>
      <dgm:spPr/>
    </dgm:pt>
    <dgm:pt modelId="{F0FD1FA5-E28E-D847-8673-396C1E503F02}" type="pres">
      <dgm:prSet presAssocID="{CE18F10A-6796-6F4A-8FA2-21540C982CFC}" presName="text4" presStyleCnt="0"/>
      <dgm:spPr/>
    </dgm:pt>
    <dgm:pt modelId="{EA116693-2077-B44D-B5C3-7BA8039B271C}" type="pres">
      <dgm:prSet presAssocID="{CE18F10A-6796-6F4A-8FA2-21540C982CFC}" presName="textRepeatNode" presStyleLbl="alignNode1" presStyleIdx="3" presStyleCnt="4" custLinFactNeighborX="9434" custLinFactNeighborY="-911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06410-8605-D14F-B88E-CE15B9967EB3}" type="pres">
      <dgm:prSet presAssocID="{CE18F10A-6796-6F4A-8FA2-21540C982CFC}" presName="textaccent4" presStyleCnt="0"/>
      <dgm:spPr/>
    </dgm:pt>
    <dgm:pt modelId="{05D25080-07AA-0E4F-8C6C-B07000789064}" type="pres">
      <dgm:prSet presAssocID="{CE18F10A-6796-6F4A-8FA2-21540C982CFC}" presName="accentRepeatNode" presStyleLbl="solidAlignAcc1" presStyleIdx="6" presStyleCnt="8"/>
      <dgm:spPr/>
    </dgm:pt>
    <dgm:pt modelId="{8CBBAB7A-1E22-C248-8D33-A70D523E2E19}" type="pres">
      <dgm:prSet presAssocID="{382346FE-78EB-9C40-873C-6C5AB10D7613}" presName="image4" presStyleCnt="0"/>
      <dgm:spPr/>
    </dgm:pt>
    <dgm:pt modelId="{01B4826F-2CE8-7144-B3DE-EE8DC9CC8136}" type="pres">
      <dgm:prSet presAssocID="{382346FE-78EB-9C40-873C-6C5AB10D7613}" presName="imageRepeatNode" presStyleLbl="alignAcc1" presStyleIdx="3" presStyleCnt="4" custLinFactNeighborY="-39419"/>
      <dgm:spPr/>
      <dgm:t>
        <a:bodyPr/>
        <a:lstStyle/>
        <a:p>
          <a:endParaRPr lang="en-US"/>
        </a:p>
      </dgm:t>
    </dgm:pt>
    <dgm:pt modelId="{43E68871-7F99-4D4B-A7DA-B828ACF86B75}" type="pres">
      <dgm:prSet presAssocID="{382346FE-78EB-9C40-873C-6C5AB10D7613}" presName="imageaccent4" presStyleCnt="0"/>
      <dgm:spPr/>
    </dgm:pt>
    <dgm:pt modelId="{A94198FC-A55E-654D-8180-C7624501DE66}" type="pres">
      <dgm:prSet presAssocID="{382346FE-78EB-9C40-873C-6C5AB10D7613}" presName="accentRepeatNode" presStyleLbl="solidAlignAcc1" presStyleIdx="7" presStyleCnt="8"/>
      <dgm:spPr/>
    </dgm:pt>
  </dgm:ptLst>
  <dgm:cxnLst>
    <dgm:cxn modelId="{A18CC3C4-4864-9149-8858-FD48D31345C4}" srcId="{6541AFA7-07D6-BF48-BE1E-8F97BEE5FA4A}" destId="{08916A1D-D7B0-D54F-BB13-C64A9730C7ED}" srcOrd="0" destOrd="0" parTransId="{E4458AB6-39EB-9F4A-8084-624B56281B05}" sibTransId="{F277C502-4976-574D-AE17-B5BB14D501C4}"/>
    <dgm:cxn modelId="{33593681-3C9A-CD49-B313-109F54AD1E43}" srcId="{6541AFA7-07D6-BF48-BE1E-8F97BEE5FA4A}" destId="{3E0ED13D-C071-8743-BC7D-EB3F8369A0C8}" srcOrd="2" destOrd="0" parTransId="{18369F64-463D-FC4E-95BB-81CF27863C4A}" sibTransId="{A6564A4F-3766-4847-8769-E8BF24E7B1D8}"/>
    <dgm:cxn modelId="{E4BEFAB3-F967-CF47-B6A9-A8E9186D5A25}" type="presOf" srcId="{08916A1D-D7B0-D54F-BB13-C64A9730C7ED}" destId="{C2636C7F-B11F-1546-9F20-1700660D76DE}" srcOrd="0" destOrd="0" presId="urn:microsoft.com/office/officeart/2008/layout/HexagonCluster"/>
    <dgm:cxn modelId="{48FEE26C-2393-AA4A-9284-79BB208DE35D}" type="presOf" srcId="{3E0ED13D-C071-8743-BC7D-EB3F8369A0C8}" destId="{D3784EE9-3F65-1944-896C-C251CD0B74F1}" srcOrd="0" destOrd="0" presId="urn:microsoft.com/office/officeart/2008/layout/HexagonCluster"/>
    <dgm:cxn modelId="{AB14A45C-C53A-EA45-8A2F-4C09F2CD2C57}" type="presOf" srcId="{382346FE-78EB-9C40-873C-6C5AB10D7613}" destId="{01B4826F-2CE8-7144-B3DE-EE8DC9CC8136}" srcOrd="0" destOrd="0" presId="urn:microsoft.com/office/officeart/2008/layout/HexagonCluster"/>
    <dgm:cxn modelId="{D671FE7D-4DBB-1C43-B123-D3F2A27156E7}" srcId="{6541AFA7-07D6-BF48-BE1E-8F97BEE5FA4A}" destId="{CE18F10A-6796-6F4A-8FA2-21540C982CFC}" srcOrd="3" destOrd="0" parTransId="{53C215AB-0DF4-0343-9AED-76CD82D8A474}" sibTransId="{382346FE-78EB-9C40-873C-6C5AB10D7613}"/>
    <dgm:cxn modelId="{0921CD2F-E50B-4140-B3E4-5CE7E6A4684D}" type="presOf" srcId="{6541AFA7-07D6-BF48-BE1E-8F97BEE5FA4A}" destId="{CDE8A20F-1724-A441-BBD4-4EE39DD5A8DF}" srcOrd="0" destOrd="0" presId="urn:microsoft.com/office/officeart/2008/layout/HexagonCluster"/>
    <dgm:cxn modelId="{287B2FE0-0899-804B-8010-5A5BA106F07E}" type="presOf" srcId="{CFD3AFB5-17DF-4541-9AA3-0A259169AD3F}" destId="{EA4CA9B7-5ED1-014B-BDE3-B51EE3BB1726}" srcOrd="0" destOrd="0" presId="urn:microsoft.com/office/officeart/2008/layout/HexagonCluster"/>
    <dgm:cxn modelId="{485A0453-8C8B-7C4C-A235-482CDB48B470}" type="presOf" srcId="{428413CD-F1E4-E846-AC7D-D6F1D573160D}" destId="{A9EE592A-C7D1-C44E-82DE-E80E7DD461BD}" srcOrd="0" destOrd="0" presId="urn:microsoft.com/office/officeart/2008/layout/HexagonCluster"/>
    <dgm:cxn modelId="{76257882-4B84-DB44-8E22-127FC685A334}" type="presOf" srcId="{CE18F10A-6796-6F4A-8FA2-21540C982CFC}" destId="{EA116693-2077-B44D-B5C3-7BA8039B271C}" srcOrd="0" destOrd="0" presId="urn:microsoft.com/office/officeart/2008/layout/HexagonCluster"/>
    <dgm:cxn modelId="{0C062F40-8D12-274C-98E0-80C95C8FB034}" type="presOf" srcId="{F277C502-4976-574D-AE17-B5BB14D501C4}" destId="{A0DA3F01-56B3-FA43-ACDF-3ED97A6EB184}" srcOrd="0" destOrd="0" presId="urn:microsoft.com/office/officeart/2008/layout/HexagonCluster"/>
    <dgm:cxn modelId="{621366C4-BEBA-B44E-92F3-D38DF734004C}" srcId="{6541AFA7-07D6-BF48-BE1E-8F97BEE5FA4A}" destId="{428413CD-F1E4-E846-AC7D-D6F1D573160D}" srcOrd="1" destOrd="0" parTransId="{170C56B5-F5D7-3346-ADD8-44C6A21E7BA3}" sibTransId="{CFD3AFB5-17DF-4541-9AA3-0A259169AD3F}"/>
    <dgm:cxn modelId="{8C0B37D9-C28A-9241-887A-3CD0404C7D04}" type="presOf" srcId="{A6564A4F-3766-4847-8769-E8BF24E7B1D8}" destId="{76F32847-5F07-B14D-ACC8-5547C6B8D650}" srcOrd="0" destOrd="0" presId="urn:microsoft.com/office/officeart/2008/layout/HexagonCluster"/>
    <dgm:cxn modelId="{A454FD84-6EE8-7443-9C1B-C1F405E9393C}" type="presParOf" srcId="{CDE8A20F-1724-A441-BBD4-4EE39DD5A8DF}" destId="{1146B6B1-4FD4-F44B-AA05-0FD0BA7F2949}" srcOrd="0" destOrd="0" presId="urn:microsoft.com/office/officeart/2008/layout/HexagonCluster"/>
    <dgm:cxn modelId="{CD061C36-E677-4448-A9DE-BE186AEAB5B3}" type="presParOf" srcId="{1146B6B1-4FD4-F44B-AA05-0FD0BA7F2949}" destId="{C2636C7F-B11F-1546-9F20-1700660D76DE}" srcOrd="0" destOrd="0" presId="urn:microsoft.com/office/officeart/2008/layout/HexagonCluster"/>
    <dgm:cxn modelId="{18C82E40-507D-234E-91BA-4CD855C12642}" type="presParOf" srcId="{CDE8A20F-1724-A441-BBD4-4EE39DD5A8DF}" destId="{FCEB4419-7FFB-1049-86F9-05AD1662B5E9}" srcOrd="1" destOrd="0" presId="urn:microsoft.com/office/officeart/2008/layout/HexagonCluster"/>
    <dgm:cxn modelId="{7C8C4DB0-1CA8-184D-8D63-969DEA7641F9}" type="presParOf" srcId="{FCEB4419-7FFB-1049-86F9-05AD1662B5E9}" destId="{512D4D2E-DF99-114E-A9F9-B40F02021F2C}" srcOrd="0" destOrd="0" presId="urn:microsoft.com/office/officeart/2008/layout/HexagonCluster"/>
    <dgm:cxn modelId="{3954F58C-F359-554B-9295-2AACA1B96CD5}" type="presParOf" srcId="{CDE8A20F-1724-A441-BBD4-4EE39DD5A8DF}" destId="{845D3228-22C0-9F4D-B59D-39A9AC7E4273}" srcOrd="2" destOrd="0" presId="urn:microsoft.com/office/officeart/2008/layout/HexagonCluster"/>
    <dgm:cxn modelId="{0D70F52C-694B-0542-BE6F-6C0DACE1D1F1}" type="presParOf" srcId="{845D3228-22C0-9F4D-B59D-39A9AC7E4273}" destId="{A0DA3F01-56B3-FA43-ACDF-3ED97A6EB184}" srcOrd="0" destOrd="0" presId="urn:microsoft.com/office/officeart/2008/layout/HexagonCluster"/>
    <dgm:cxn modelId="{9FBFF426-DDDB-7443-98E4-28F7A92F4D78}" type="presParOf" srcId="{CDE8A20F-1724-A441-BBD4-4EE39DD5A8DF}" destId="{A8FEEC3C-BA04-1640-B9FA-1685367FE15E}" srcOrd="3" destOrd="0" presId="urn:microsoft.com/office/officeart/2008/layout/HexagonCluster"/>
    <dgm:cxn modelId="{A8212842-E87A-9545-8188-9CD436E54431}" type="presParOf" srcId="{A8FEEC3C-BA04-1640-B9FA-1685367FE15E}" destId="{FDEF7C3E-414B-7347-AA7C-C3F6DFD6E8D4}" srcOrd="0" destOrd="0" presId="urn:microsoft.com/office/officeart/2008/layout/HexagonCluster"/>
    <dgm:cxn modelId="{62AB6AEA-6540-A74B-B344-27EC8D91BF23}" type="presParOf" srcId="{CDE8A20F-1724-A441-BBD4-4EE39DD5A8DF}" destId="{60516C82-F81F-1E43-A46D-E7F3EA8E6228}" srcOrd="4" destOrd="0" presId="urn:microsoft.com/office/officeart/2008/layout/HexagonCluster"/>
    <dgm:cxn modelId="{F449284B-3BDD-5648-A1ED-119FDCA5BA6E}" type="presParOf" srcId="{60516C82-F81F-1E43-A46D-E7F3EA8E6228}" destId="{A9EE592A-C7D1-C44E-82DE-E80E7DD461BD}" srcOrd="0" destOrd="0" presId="urn:microsoft.com/office/officeart/2008/layout/HexagonCluster"/>
    <dgm:cxn modelId="{DCAC8A06-53D9-4244-9FA0-49BFEDA331BB}" type="presParOf" srcId="{CDE8A20F-1724-A441-BBD4-4EE39DD5A8DF}" destId="{A4D64F5D-44FB-4F45-9802-40226A14833C}" srcOrd="5" destOrd="0" presId="urn:microsoft.com/office/officeart/2008/layout/HexagonCluster"/>
    <dgm:cxn modelId="{B70AB526-5B61-EC4B-BD2F-B9A7D8656073}" type="presParOf" srcId="{A4D64F5D-44FB-4F45-9802-40226A14833C}" destId="{904682AC-1736-BD4C-AE44-60CDCEA341AA}" srcOrd="0" destOrd="0" presId="urn:microsoft.com/office/officeart/2008/layout/HexagonCluster"/>
    <dgm:cxn modelId="{3B787DDE-69DE-D447-9373-3AFB83517B3D}" type="presParOf" srcId="{CDE8A20F-1724-A441-BBD4-4EE39DD5A8DF}" destId="{C5419C60-A577-2246-8366-D7C34234A274}" srcOrd="6" destOrd="0" presId="urn:microsoft.com/office/officeart/2008/layout/HexagonCluster"/>
    <dgm:cxn modelId="{8EB06656-EF1E-C640-A111-AE46CB483FC6}" type="presParOf" srcId="{C5419C60-A577-2246-8366-D7C34234A274}" destId="{EA4CA9B7-5ED1-014B-BDE3-B51EE3BB1726}" srcOrd="0" destOrd="0" presId="urn:microsoft.com/office/officeart/2008/layout/HexagonCluster"/>
    <dgm:cxn modelId="{9C947280-8FFB-B244-ACBC-A7D66D2D7F97}" type="presParOf" srcId="{CDE8A20F-1724-A441-BBD4-4EE39DD5A8DF}" destId="{AAC7E824-521F-B048-A180-C7B5A64C9566}" srcOrd="7" destOrd="0" presId="urn:microsoft.com/office/officeart/2008/layout/HexagonCluster"/>
    <dgm:cxn modelId="{11ACEBF2-7050-DC4B-8224-93F9863C50CB}" type="presParOf" srcId="{AAC7E824-521F-B048-A180-C7B5A64C9566}" destId="{A632BA78-FD7C-AE40-BFB3-18AB1E8B72D7}" srcOrd="0" destOrd="0" presId="urn:microsoft.com/office/officeart/2008/layout/HexagonCluster"/>
    <dgm:cxn modelId="{BBBA12A7-9219-6348-B112-FD6849445158}" type="presParOf" srcId="{CDE8A20F-1724-A441-BBD4-4EE39DD5A8DF}" destId="{9615CB59-E709-E842-91ED-AB37555CFC8C}" srcOrd="8" destOrd="0" presId="urn:microsoft.com/office/officeart/2008/layout/HexagonCluster"/>
    <dgm:cxn modelId="{A0F26FBD-C566-E745-A78A-DE2169329935}" type="presParOf" srcId="{9615CB59-E709-E842-91ED-AB37555CFC8C}" destId="{D3784EE9-3F65-1944-896C-C251CD0B74F1}" srcOrd="0" destOrd="0" presId="urn:microsoft.com/office/officeart/2008/layout/HexagonCluster"/>
    <dgm:cxn modelId="{0A122081-37FB-4941-BEC9-63E8D574D509}" type="presParOf" srcId="{CDE8A20F-1724-A441-BBD4-4EE39DD5A8DF}" destId="{B3AF16C1-B0D3-5642-824A-DDD06352D5B8}" srcOrd="9" destOrd="0" presId="urn:microsoft.com/office/officeart/2008/layout/HexagonCluster"/>
    <dgm:cxn modelId="{2BCF3411-F2BE-B743-B79E-70EDC54280AE}" type="presParOf" srcId="{B3AF16C1-B0D3-5642-824A-DDD06352D5B8}" destId="{5CE0FBC9-D484-894D-93F3-F7301B437461}" srcOrd="0" destOrd="0" presId="urn:microsoft.com/office/officeart/2008/layout/HexagonCluster"/>
    <dgm:cxn modelId="{DCB8D401-1B11-BF4A-8C13-A59122306652}" type="presParOf" srcId="{CDE8A20F-1724-A441-BBD4-4EE39DD5A8DF}" destId="{36A7A214-6025-F24C-91A1-4A30F4FB8A42}" srcOrd="10" destOrd="0" presId="urn:microsoft.com/office/officeart/2008/layout/HexagonCluster"/>
    <dgm:cxn modelId="{4EF7EB72-5F8B-1A44-9806-E7AC0AA6FBED}" type="presParOf" srcId="{36A7A214-6025-F24C-91A1-4A30F4FB8A42}" destId="{76F32847-5F07-B14D-ACC8-5547C6B8D650}" srcOrd="0" destOrd="0" presId="urn:microsoft.com/office/officeart/2008/layout/HexagonCluster"/>
    <dgm:cxn modelId="{CD27B6DF-42E6-3647-ABD2-25FCB1FCA188}" type="presParOf" srcId="{CDE8A20F-1724-A441-BBD4-4EE39DD5A8DF}" destId="{9BF05171-1499-504D-B1DD-0405874D021B}" srcOrd="11" destOrd="0" presId="urn:microsoft.com/office/officeart/2008/layout/HexagonCluster"/>
    <dgm:cxn modelId="{BE1154BC-906E-5449-825C-5CBE8133B33F}" type="presParOf" srcId="{9BF05171-1499-504D-B1DD-0405874D021B}" destId="{1AB470BA-0121-6444-A809-7F0066CB7D19}" srcOrd="0" destOrd="0" presId="urn:microsoft.com/office/officeart/2008/layout/HexagonCluster"/>
    <dgm:cxn modelId="{BACD99AA-4654-2944-8F40-B9B4D4411AB1}" type="presParOf" srcId="{CDE8A20F-1724-A441-BBD4-4EE39DD5A8DF}" destId="{F0FD1FA5-E28E-D847-8673-396C1E503F02}" srcOrd="12" destOrd="0" presId="urn:microsoft.com/office/officeart/2008/layout/HexagonCluster"/>
    <dgm:cxn modelId="{9C7D77C6-2DDE-BE4F-AAF8-EBF21155C261}" type="presParOf" srcId="{F0FD1FA5-E28E-D847-8673-396C1E503F02}" destId="{EA116693-2077-B44D-B5C3-7BA8039B271C}" srcOrd="0" destOrd="0" presId="urn:microsoft.com/office/officeart/2008/layout/HexagonCluster"/>
    <dgm:cxn modelId="{E48BFE51-5982-CA42-8B6A-61F5BD74D8E3}" type="presParOf" srcId="{CDE8A20F-1724-A441-BBD4-4EE39DD5A8DF}" destId="{AB606410-8605-D14F-B88E-CE15B9967EB3}" srcOrd="13" destOrd="0" presId="urn:microsoft.com/office/officeart/2008/layout/HexagonCluster"/>
    <dgm:cxn modelId="{FEE35327-68DD-4545-927A-FBA09F96FFAA}" type="presParOf" srcId="{AB606410-8605-D14F-B88E-CE15B9967EB3}" destId="{05D25080-07AA-0E4F-8C6C-B07000789064}" srcOrd="0" destOrd="0" presId="urn:microsoft.com/office/officeart/2008/layout/HexagonCluster"/>
    <dgm:cxn modelId="{6F56B7A1-A5FA-0F46-9D9B-BA828AA3C825}" type="presParOf" srcId="{CDE8A20F-1724-A441-BBD4-4EE39DD5A8DF}" destId="{8CBBAB7A-1E22-C248-8D33-A70D523E2E19}" srcOrd="14" destOrd="0" presId="urn:microsoft.com/office/officeart/2008/layout/HexagonCluster"/>
    <dgm:cxn modelId="{B6200FC3-BCE0-4844-A7CF-6D4CEAA62F3B}" type="presParOf" srcId="{8CBBAB7A-1E22-C248-8D33-A70D523E2E19}" destId="{01B4826F-2CE8-7144-B3DE-EE8DC9CC8136}" srcOrd="0" destOrd="0" presId="urn:microsoft.com/office/officeart/2008/layout/HexagonCluster"/>
    <dgm:cxn modelId="{9FDD5ED1-178A-804B-B1AD-4095926C22BF}" type="presParOf" srcId="{CDE8A20F-1724-A441-BBD4-4EE39DD5A8DF}" destId="{43E68871-7F99-4D4B-A7DA-B828ACF86B75}" srcOrd="15" destOrd="0" presId="urn:microsoft.com/office/officeart/2008/layout/HexagonCluster"/>
    <dgm:cxn modelId="{47C4B546-2B5A-034E-9B5F-62392B69986A}" type="presParOf" srcId="{43E68871-7F99-4D4B-A7DA-B828ACF86B75}" destId="{A94198FC-A55E-654D-8180-C7624501DE6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1A6A80-7229-944C-8B1F-0C82D9527637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0D5338-902D-AF40-810C-19798F16986E}">
      <dgm:prSet phldrT="[Text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НА СТАРТ </a:t>
          </a:r>
          <a:r>
            <a:rPr lang="ru-RU" sz="1800" dirty="0" smtClean="0"/>
            <a:t>Приготовьтесь</a:t>
          </a:r>
        </a:p>
        <a:p>
          <a:r>
            <a:rPr lang="en-US" sz="1800" dirty="0" err="1" smtClean="0"/>
            <a:t>Н</a:t>
          </a:r>
          <a:r>
            <a:rPr lang="ru-RU" sz="1800" dirty="0" smtClean="0"/>
            <a:t>е </a:t>
          </a:r>
          <a:r>
            <a:rPr lang="ru-RU" sz="1800" dirty="0" err="1" smtClean="0"/>
            <a:t>отвекайтесь</a:t>
          </a:r>
          <a:r>
            <a:rPr lang="ru-RU" sz="1800" dirty="0" smtClean="0"/>
            <a:t> ни на что</a:t>
          </a:r>
          <a:endParaRPr lang="en-US" sz="1800" dirty="0"/>
        </a:p>
      </dgm:t>
    </dgm:pt>
    <dgm:pt modelId="{8F94C87D-26D5-0243-8DCE-F449C61EC6A4}" type="parTrans" cxnId="{D19A772B-1379-3344-9244-F6063F346117}">
      <dgm:prSet/>
      <dgm:spPr/>
      <dgm:t>
        <a:bodyPr/>
        <a:lstStyle/>
        <a:p>
          <a:endParaRPr lang="en-US"/>
        </a:p>
      </dgm:t>
    </dgm:pt>
    <dgm:pt modelId="{3921A5F3-E639-5A4D-8316-0588F702DB6E}" type="sibTrans" cxnId="{D19A772B-1379-3344-9244-F6063F346117}">
      <dgm:prSet/>
      <dgm:spPr/>
      <dgm:t>
        <a:bodyPr/>
        <a:lstStyle/>
        <a:p>
          <a:endParaRPr lang="en-US"/>
        </a:p>
      </dgm:t>
    </dgm:pt>
    <dgm:pt modelId="{9A5DFC05-D5A7-534C-BDAD-1A1A6D91F549}">
      <dgm:prSet phldrT="[Text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ВНИМАНИЕ</a:t>
          </a:r>
        </a:p>
        <a:p>
          <a:r>
            <a:rPr lang="ru-RU" sz="1800" dirty="0" smtClean="0"/>
            <a:t>Войдите в позу (любую, какая вам нравится)</a:t>
          </a:r>
          <a:endParaRPr lang="en-US" sz="1800" dirty="0"/>
        </a:p>
      </dgm:t>
    </dgm:pt>
    <dgm:pt modelId="{33FA08DF-9FA4-2647-AE48-D343789534F7}" type="parTrans" cxnId="{E1D164BD-5098-C845-A574-FBD59A73D815}">
      <dgm:prSet/>
      <dgm:spPr/>
      <dgm:t>
        <a:bodyPr/>
        <a:lstStyle/>
        <a:p>
          <a:endParaRPr lang="en-US"/>
        </a:p>
      </dgm:t>
    </dgm:pt>
    <dgm:pt modelId="{AB424BC1-8BD8-6148-B101-8D4B13A2C842}" type="sibTrans" cxnId="{E1D164BD-5098-C845-A574-FBD59A73D815}">
      <dgm:prSet/>
      <dgm:spPr/>
      <dgm:t>
        <a:bodyPr/>
        <a:lstStyle/>
        <a:p>
          <a:endParaRPr lang="en-US"/>
        </a:p>
      </dgm:t>
    </dgm:pt>
    <dgm:pt modelId="{A617AE86-06E8-AD47-843E-1F60402481EA}">
      <dgm:prSet phldrT="[Text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ЗАМРИ</a:t>
          </a:r>
        </a:p>
        <a:p>
          <a:r>
            <a:rPr lang="ru-RU" sz="1800" dirty="0" smtClean="0"/>
            <a:t>Игра началась  - не двигайтесь, спокойно дышите 1 минуту </a:t>
          </a:r>
          <a:endParaRPr lang="en-US" sz="1800" dirty="0"/>
        </a:p>
      </dgm:t>
    </dgm:pt>
    <dgm:pt modelId="{352D797F-8A25-6B41-8D1B-41AD90FB9106}" type="parTrans" cxnId="{F77D93E6-ABC8-3448-ADE4-F6E151E26726}">
      <dgm:prSet/>
      <dgm:spPr/>
      <dgm:t>
        <a:bodyPr/>
        <a:lstStyle/>
        <a:p>
          <a:endParaRPr lang="en-US"/>
        </a:p>
      </dgm:t>
    </dgm:pt>
    <dgm:pt modelId="{386AAF57-FEEB-E541-812A-01FE2D96AD0B}" type="sibTrans" cxnId="{F77D93E6-ABC8-3448-ADE4-F6E151E26726}">
      <dgm:prSet/>
      <dgm:spPr/>
      <dgm:t>
        <a:bodyPr/>
        <a:lstStyle/>
        <a:p>
          <a:endParaRPr lang="en-US"/>
        </a:p>
      </dgm:t>
    </dgm:pt>
    <dgm:pt modelId="{EA94DBCF-B6FF-4147-BC19-65A4DEA43972}" type="pres">
      <dgm:prSet presAssocID="{281A6A80-7229-944C-8B1F-0C82D95276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E01C4B-C507-724C-BBF0-356B1C0A58D5}" type="pres">
      <dgm:prSet presAssocID="{420D5338-902D-AF40-810C-19798F16986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B1D8B-A7F5-4741-8467-70965F687F0A}" type="pres">
      <dgm:prSet presAssocID="{3921A5F3-E639-5A4D-8316-0588F702DB6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79D8504-3035-4140-81B7-DAEDA30B1148}" type="pres">
      <dgm:prSet presAssocID="{3921A5F3-E639-5A4D-8316-0588F702DB6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386E728-8325-E349-9018-DF5553596DDC}" type="pres">
      <dgm:prSet presAssocID="{9A5DFC05-D5A7-534C-BDAD-1A1A6D91F54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D531A-850F-2D40-9518-E13ABAA82B11}" type="pres">
      <dgm:prSet presAssocID="{AB424BC1-8BD8-6148-B101-8D4B13A2C84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AA6DFF2-862B-6F44-AD2E-4F18BF183B63}" type="pres">
      <dgm:prSet presAssocID="{AB424BC1-8BD8-6148-B101-8D4B13A2C84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6AA9433-D4A0-2440-AADC-B872AAD5D7FF}" type="pres">
      <dgm:prSet presAssocID="{A617AE86-06E8-AD47-843E-1F60402481E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9A772B-1379-3344-9244-F6063F346117}" srcId="{281A6A80-7229-944C-8B1F-0C82D9527637}" destId="{420D5338-902D-AF40-810C-19798F16986E}" srcOrd="0" destOrd="0" parTransId="{8F94C87D-26D5-0243-8DCE-F449C61EC6A4}" sibTransId="{3921A5F3-E639-5A4D-8316-0588F702DB6E}"/>
    <dgm:cxn modelId="{F77D93E6-ABC8-3448-ADE4-F6E151E26726}" srcId="{281A6A80-7229-944C-8B1F-0C82D9527637}" destId="{A617AE86-06E8-AD47-843E-1F60402481EA}" srcOrd="2" destOrd="0" parTransId="{352D797F-8A25-6B41-8D1B-41AD90FB9106}" sibTransId="{386AAF57-FEEB-E541-812A-01FE2D96AD0B}"/>
    <dgm:cxn modelId="{D110367D-9A52-AE40-BEDE-F4571C394951}" type="presOf" srcId="{281A6A80-7229-944C-8B1F-0C82D9527637}" destId="{EA94DBCF-B6FF-4147-BC19-65A4DEA43972}" srcOrd="0" destOrd="0" presId="urn:microsoft.com/office/officeart/2005/8/layout/process1"/>
    <dgm:cxn modelId="{E1D164BD-5098-C845-A574-FBD59A73D815}" srcId="{281A6A80-7229-944C-8B1F-0C82D9527637}" destId="{9A5DFC05-D5A7-534C-BDAD-1A1A6D91F549}" srcOrd="1" destOrd="0" parTransId="{33FA08DF-9FA4-2647-AE48-D343789534F7}" sibTransId="{AB424BC1-8BD8-6148-B101-8D4B13A2C842}"/>
    <dgm:cxn modelId="{1E6E804F-4771-8E43-8EA0-C902F7A5FF00}" type="presOf" srcId="{9A5DFC05-D5A7-534C-BDAD-1A1A6D91F549}" destId="{6386E728-8325-E349-9018-DF5553596DDC}" srcOrd="0" destOrd="0" presId="urn:microsoft.com/office/officeart/2005/8/layout/process1"/>
    <dgm:cxn modelId="{71F8CC30-4D93-1943-A91F-80A3F5606A50}" type="presOf" srcId="{AB424BC1-8BD8-6148-B101-8D4B13A2C842}" destId="{9AA6DFF2-862B-6F44-AD2E-4F18BF183B63}" srcOrd="1" destOrd="0" presId="urn:microsoft.com/office/officeart/2005/8/layout/process1"/>
    <dgm:cxn modelId="{D877C6F2-1044-2542-83F7-E30E7EEF1F14}" type="presOf" srcId="{3921A5F3-E639-5A4D-8316-0588F702DB6E}" destId="{179D8504-3035-4140-81B7-DAEDA30B1148}" srcOrd="1" destOrd="0" presId="urn:microsoft.com/office/officeart/2005/8/layout/process1"/>
    <dgm:cxn modelId="{69EB5841-029B-3A4C-9C44-95195E95393B}" type="presOf" srcId="{A617AE86-06E8-AD47-843E-1F60402481EA}" destId="{F6AA9433-D4A0-2440-AADC-B872AAD5D7FF}" srcOrd="0" destOrd="0" presId="urn:microsoft.com/office/officeart/2005/8/layout/process1"/>
    <dgm:cxn modelId="{FD63CA6A-0E36-9F45-8C47-08B410EBB16D}" type="presOf" srcId="{420D5338-902D-AF40-810C-19798F16986E}" destId="{CBE01C4B-C507-724C-BBF0-356B1C0A58D5}" srcOrd="0" destOrd="0" presId="urn:microsoft.com/office/officeart/2005/8/layout/process1"/>
    <dgm:cxn modelId="{73A8524D-E566-FE4F-AC5B-B7E4D65EA1D3}" type="presOf" srcId="{3921A5F3-E639-5A4D-8316-0588F702DB6E}" destId="{E42B1D8B-A7F5-4741-8467-70965F687F0A}" srcOrd="0" destOrd="0" presId="urn:microsoft.com/office/officeart/2005/8/layout/process1"/>
    <dgm:cxn modelId="{ED04C380-B1FA-F148-B2A9-46CE17528217}" type="presOf" srcId="{AB424BC1-8BD8-6148-B101-8D4B13A2C842}" destId="{BD6D531A-850F-2D40-9518-E13ABAA82B11}" srcOrd="0" destOrd="0" presId="urn:microsoft.com/office/officeart/2005/8/layout/process1"/>
    <dgm:cxn modelId="{04B0D21A-2B57-3E48-9CF0-B8ABC66FB2DC}" type="presParOf" srcId="{EA94DBCF-B6FF-4147-BC19-65A4DEA43972}" destId="{CBE01C4B-C507-724C-BBF0-356B1C0A58D5}" srcOrd="0" destOrd="0" presId="urn:microsoft.com/office/officeart/2005/8/layout/process1"/>
    <dgm:cxn modelId="{4F324675-D605-E64C-B184-D8A65E48CAAA}" type="presParOf" srcId="{EA94DBCF-B6FF-4147-BC19-65A4DEA43972}" destId="{E42B1D8B-A7F5-4741-8467-70965F687F0A}" srcOrd="1" destOrd="0" presId="urn:microsoft.com/office/officeart/2005/8/layout/process1"/>
    <dgm:cxn modelId="{8FB5A0CF-D938-FF4F-8954-E362D7A0ED46}" type="presParOf" srcId="{E42B1D8B-A7F5-4741-8467-70965F687F0A}" destId="{179D8504-3035-4140-81B7-DAEDA30B1148}" srcOrd="0" destOrd="0" presId="urn:microsoft.com/office/officeart/2005/8/layout/process1"/>
    <dgm:cxn modelId="{6456988D-F208-1943-AFAE-D15D49133709}" type="presParOf" srcId="{EA94DBCF-B6FF-4147-BC19-65A4DEA43972}" destId="{6386E728-8325-E349-9018-DF5553596DDC}" srcOrd="2" destOrd="0" presId="urn:microsoft.com/office/officeart/2005/8/layout/process1"/>
    <dgm:cxn modelId="{CEA38DC1-2C50-524F-826C-C6780802C2CC}" type="presParOf" srcId="{EA94DBCF-B6FF-4147-BC19-65A4DEA43972}" destId="{BD6D531A-850F-2D40-9518-E13ABAA82B11}" srcOrd="3" destOrd="0" presId="urn:microsoft.com/office/officeart/2005/8/layout/process1"/>
    <dgm:cxn modelId="{7678B88A-133B-A142-8F68-45B2B7994966}" type="presParOf" srcId="{BD6D531A-850F-2D40-9518-E13ABAA82B11}" destId="{9AA6DFF2-862B-6F44-AD2E-4F18BF183B63}" srcOrd="0" destOrd="0" presId="urn:microsoft.com/office/officeart/2005/8/layout/process1"/>
    <dgm:cxn modelId="{038863A2-DE90-6545-81C1-28DDC0779F0C}" type="presParOf" srcId="{EA94DBCF-B6FF-4147-BC19-65A4DEA43972}" destId="{F6AA9433-D4A0-2440-AADC-B872AAD5D7F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636C7F-B11F-1546-9F20-1700660D76DE}">
      <dsp:nvSpPr>
        <dsp:cNvPr id="0" name=""/>
        <dsp:cNvSpPr/>
      </dsp:nvSpPr>
      <dsp:spPr>
        <a:xfrm>
          <a:off x="0" y="1459840"/>
          <a:ext cx="1684718" cy="144613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740" rIns="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А</a:t>
          </a:r>
          <a:endParaRPr lang="en-US" sz="6200" kern="1200" dirty="0"/>
        </a:p>
      </dsp:txBody>
      <dsp:txXfrm>
        <a:off x="0" y="1459840"/>
        <a:ext cx="1684718" cy="1446136"/>
      </dsp:txXfrm>
    </dsp:sp>
    <dsp:sp modelId="{512D4D2E-DF99-114E-A9F9-B40F02021F2C}">
      <dsp:nvSpPr>
        <dsp:cNvPr id="0" name=""/>
        <dsp:cNvSpPr/>
      </dsp:nvSpPr>
      <dsp:spPr>
        <a:xfrm>
          <a:off x="1482848" y="3324562"/>
          <a:ext cx="196674" cy="1695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A3F01-56B3-FA43-ACDF-3ED97A6EB184}">
      <dsp:nvSpPr>
        <dsp:cNvPr id="0" name=""/>
        <dsp:cNvSpPr/>
      </dsp:nvSpPr>
      <dsp:spPr>
        <a:xfrm>
          <a:off x="1112587" y="2813349"/>
          <a:ext cx="1684718" cy="144613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F7C3E-414B-7347-AA7C-C3F6DFD6E8D4}">
      <dsp:nvSpPr>
        <dsp:cNvPr id="0" name=""/>
        <dsp:cNvSpPr/>
      </dsp:nvSpPr>
      <dsp:spPr>
        <a:xfrm>
          <a:off x="1140710" y="3145036"/>
          <a:ext cx="196674" cy="1695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E592A-C7D1-C44E-82DE-E80E7DD461BD}">
      <dsp:nvSpPr>
        <dsp:cNvPr id="0" name=""/>
        <dsp:cNvSpPr/>
      </dsp:nvSpPr>
      <dsp:spPr>
        <a:xfrm>
          <a:off x="2829427" y="2762546"/>
          <a:ext cx="1684718" cy="144613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740" rIns="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А</a:t>
          </a:r>
          <a:endParaRPr lang="en-US" sz="6200" kern="1200" dirty="0"/>
        </a:p>
      </dsp:txBody>
      <dsp:txXfrm>
        <a:off x="2829427" y="2762546"/>
        <a:ext cx="1684718" cy="1446136"/>
      </dsp:txXfrm>
    </dsp:sp>
    <dsp:sp modelId="{904682AC-1736-BD4C-AE44-60CDCEA341AA}">
      <dsp:nvSpPr>
        <dsp:cNvPr id="0" name=""/>
        <dsp:cNvSpPr/>
      </dsp:nvSpPr>
      <dsp:spPr>
        <a:xfrm>
          <a:off x="4012894" y="3132431"/>
          <a:ext cx="196674" cy="1695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CA9B7-5ED1-014B-BDE3-B51EE3BB1726}">
      <dsp:nvSpPr>
        <dsp:cNvPr id="0" name=""/>
        <dsp:cNvSpPr/>
      </dsp:nvSpPr>
      <dsp:spPr>
        <a:xfrm>
          <a:off x="4573065" y="2683235"/>
          <a:ext cx="1684718" cy="144613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2BA78-FD7C-AE40-BFB3-18AB1E8B72D7}">
      <dsp:nvSpPr>
        <dsp:cNvPr id="0" name=""/>
        <dsp:cNvSpPr/>
      </dsp:nvSpPr>
      <dsp:spPr>
        <a:xfrm>
          <a:off x="4333510" y="3331055"/>
          <a:ext cx="196674" cy="1695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84EE9-3F65-1944-896C-C251CD0B74F1}">
      <dsp:nvSpPr>
        <dsp:cNvPr id="0" name=""/>
        <dsp:cNvSpPr/>
      </dsp:nvSpPr>
      <dsp:spPr>
        <a:xfrm>
          <a:off x="1113495" y="0"/>
          <a:ext cx="1684718" cy="144613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740" rIns="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А</a:t>
          </a:r>
          <a:endParaRPr lang="en-US" sz="6200" kern="1200" dirty="0"/>
        </a:p>
      </dsp:txBody>
      <dsp:txXfrm>
        <a:off x="1113495" y="0"/>
        <a:ext cx="1684718" cy="1446136"/>
      </dsp:txXfrm>
    </dsp:sp>
    <dsp:sp modelId="{5CE0FBC9-D484-894D-93F3-F7301B437461}">
      <dsp:nvSpPr>
        <dsp:cNvPr id="0" name=""/>
        <dsp:cNvSpPr/>
      </dsp:nvSpPr>
      <dsp:spPr>
        <a:xfrm>
          <a:off x="2576802" y="1138933"/>
          <a:ext cx="196674" cy="1695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32847-5F07-B14D-ACC8-5547C6B8D650}">
      <dsp:nvSpPr>
        <dsp:cNvPr id="0" name=""/>
        <dsp:cNvSpPr/>
      </dsp:nvSpPr>
      <dsp:spPr>
        <a:xfrm>
          <a:off x="2754305" y="0"/>
          <a:ext cx="1684718" cy="144613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470BA-0121-6444-A809-7F0066CB7D19}">
      <dsp:nvSpPr>
        <dsp:cNvPr id="0" name=""/>
        <dsp:cNvSpPr/>
      </dsp:nvSpPr>
      <dsp:spPr>
        <a:xfrm>
          <a:off x="2897418" y="952914"/>
          <a:ext cx="196674" cy="1695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16693-2077-B44D-B5C3-7BA8039B271C}">
      <dsp:nvSpPr>
        <dsp:cNvPr id="0" name=""/>
        <dsp:cNvSpPr/>
      </dsp:nvSpPr>
      <dsp:spPr>
        <a:xfrm>
          <a:off x="4453854" y="0"/>
          <a:ext cx="1684718" cy="144613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740" rIns="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А</a:t>
          </a:r>
          <a:endParaRPr lang="en-US" sz="6200" kern="1200" dirty="0"/>
        </a:p>
      </dsp:txBody>
      <dsp:txXfrm>
        <a:off x="4453854" y="0"/>
        <a:ext cx="1684718" cy="1446136"/>
      </dsp:txXfrm>
    </dsp:sp>
    <dsp:sp modelId="{05D25080-07AA-0E4F-8C6C-B07000789064}">
      <dsp:nvSpPr>
        <dsp:cNvPr id="0" name=""/>
        <dsp:cNvSpPr/>
      </dsp:nvSpPr>
      <dsp:spPr>
        <a:xfrm>
          <a:off x="5743627" y="1745118"/>
          <a:ext cx="196674" cy="1695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4826F-2CE8-7144-B3DE-EE8DC9CC8136}">
      <dsp:nvSpPr>
        <dsp:cNvPr id="0" name=""/>
        <dsp:cNvSpPr/>
      </dsp:nvSpPr>
      <dsp:spPr>
        <a:xfrm>
          <a:off x="5736947" y="1331673"/>
          <a:ext cx="1684718" cy="144613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198FC-A55E-654D-8180-C7624501DE66}">
      <dsp:nvSpPr>
        <dsp:cNvPr id="0" name=""/>
        <dsp:cNvSpPr/>
      </dsp:nvSpPr>
      <dsp:spPr>
        <a:xfrm>
          <a:off x="6076860" y="1927318"/>
          <a:ext cx="196674" cy="1695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August 5, 2019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August 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August 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August 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August 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August 5,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August 5,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August 5,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August 5,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August 5, 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August 5,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August 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ng.ca/children/games/" TargetMode="External"/><Relationship Id="rId2" Type="http://schemas.openxmlformats.org/officeDocument/2006/relationships/hyperlink" Target="http://www.lung.ca/lung101-renseignez/students-etudiants_e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Дыхательные упражнения для детей</a:t>
            </a:r>
            <a:endParaRPr lang="en-US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43865" y="4410636"/>
            <a:ext cx="37279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Подготовила </a:t>
            </a:r>
          </a:p>
          <a:p>
            <a:pPr algn="r"/>
            <a:r>
              <a:rPr lang="ru-RU" dirty="0" smtClean="0"/>
              <a:t>инструктор по физической культуре</a:t>
            </a:r>
            <a:r>
              <a:rPr lang="en-US" dirty="0" smtClean="0"/>
              <a:t> </a:t>
            </a:r>
            <a:endParaRPr lang="ru-RU" dirty="0" smtClean="0"/>
          </a:p>
          <a:p>
            <a:pPr algn="r"/>
            <a:r>
              <a:rPr lang="en-US" dirty="0" smtClean="0"/>
              <a:t>I </a:t>
            </a:r>
            <a:r>
              <a:rPr lang="ru-RU" dirty="0" smtClean="0"/>
              <a:t>кв. категории  </a:t>
            </a:r>
          </a:p>
          <a:p>
            <a:pPr algn="r"/>
            <a:r>
              <a:rPr lang="ru-RU" dirty="0" err="1" smtClean="0"/>
              <a:t>Соявец</a:t>
            </a:r>
            <a:r>
              <a:rPr lang="ru-RU" dirty="0" smtClean="0"/>
              <a:t> Л.М.</a:t>
            </a:r>
          </a:p>
        </p:txBody>
      </p:sp>
    </p:spTree>
    <p:extLst>
      <p:ext uri="{BB962C8B-B14F-4D97-AF65-F5344CB8AC3E}">
        <p14:creationId xmlns="" xmlns:p14="http://schemas.microsoft.com/office/powerpoint/2010/main" val="4055836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29" y="961572"/>
            <a:ext cx="7692571" cy="4871058"/>
          </a:xfrm>
        </p:spPr>
        <p:txBody>
          <a:bodyPr>
            <a:normAutofit fontScale="92500"/>
          </a:bodyPr>
          <a:lstStyle/>
          <a:p>
            <a:r>
              <a:rPr lang="ru-RU" dirty="0"/>
              <a:t>Движение является фундаментальным выражением жизненной силы и </a:t>
            </a:r>
            <a:r>
              <a:rPr lang="ru-RU" dirty="0" smtClean="0"/>
              <a:t>оно стимулирует </a:t>
            </a:r>
            <a:r>
              <a:rPr lang="ru-RU" dirty="0"/>
              <a:t>дыхание. Каждое </a:t>
            </a:r>
            <a:r>
              <a:rPr lang="ru-RU" dirty="0" smtClean="0"/>
              <a:t>движение, которое  </a:t>
            </a:r>
            <a:r>
              <a:rPr lang="ru-RU" dirty="0"/>
              <a:t>мы </a:t>
            </a:r>
            <a:r>
              <a:rPr lang="ru-RU" dirty="0" smtClean="0"/>
              <a:t>совершаем, влияет на наше </a:t>
            </a:r>
            <a:r>
              <a:rPr lang="ru-RU" dirty="0"/>
              <a:t>дыхание. </a:t>
            </a:r>
            <a:r>
              <a:rPr lang="ru-RU" dirty="0" smtClean="0"/>
              <a:t>Одной </a:t>
            </a:r>
            <a:r>
              <a:rPr lang="ru-RU" dirty="0"/>
              <a:t>из </a:t>
            </a:r>
            <a:r>
              <a:rPr lang="ru-RU" dirty="0" smtClean="0"/>
              <a:t>естественных реакций на </a:t>
            </a:r>
            <a:r>
              <a:rPr lang="ru-RU" dirty="0"/>
              <a:t>растяжение, </a:t>
            </a:r>
            <a:r>
              <a:rPr lang="ru-RU" dirty="0" smtClean="0"/>
              <a:t>является вдох. И после того, как мы вытягиваемся, мы выдыхаем, отпуская, расслабляя наши мышцы и ткани. </a:t>
            </a:r>
            <a:r>
              <a:rPr lang="ru-RU" dirty="0"/>
              <a:t>Н</a:t>
            </a:r>
            <a:r>
              <a:rPr lang="ru-RU" dirty="0" smtClean="0"/>
              <a:t>ет </a:t>
            </a:r>
            <a:r>
              <a:rPr lang="ru-RU" dirty="0"/>
              <a:t>необходимости регулировать </a:t>
            </a:r>
            <a:r>
              <a:rPr lang="ru-RU" dirty="0" smtClean="0"/>
              <a:t>дыхание, особенно при занятиях </a:t>
            </a:r>
            <a:r>
              <a:rPr lang="ru-RU" dirty="0"/>
              <a:t>с детьми. </a:t>
            </a:r>
            <a:r>
              <a:rPr lang="ru-RU" dirty="0" smtClean="0"/>
              <a:t>Нужно просто </a:t>
            </a:r>
            <a:r>
              <a:rPr lang="ru-RU" dirty="0"/>
              <a:t>дать им возможность двигаться, укреплять и растягивать свое тело, в результате чего </a:t>
            </a:r>
            <a:r>
              <a:rPr lang="ru-RU" dirty="0" smtClean="0"/>
              <a:t>повышается осознанность и дети сами начинают чувствовать и </a:t>
            </a:r>
            <a:r>
              <a:rPr lang="ru-RU" dirty="0"/>
              <a:t>ощущать </a:t>
            </a:r>
            <a:r>
              <a:rPr lang="ru-RU" dirty="0" smtClean="0"/>
              <a:t>свое дыхание</a:t>
            </a:r>
            <a:r>
              <a:rPr lang="ru-RU" dirty="0"/>
              <a:t>. </a:t>
            </a:r>
            <a:r>
              <a:rPr lang="ru-RU" dirty="0" smtClean="0"/>
              <a:t>Поэтому большинство упражнений в йоге и сочетают </a:t>
            </a:r>
            <a:r>
              <a:rPr lang="ru-RU" dirty="0"/>
              <a:t>дыхание и движение.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4090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959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Сила звука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95714"/>
            <a:ext cx="6777317" cy="383691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Добавление </a:t>
            </a:r>
            <a:r>
              <a:rPr lang="ru-RU" dirty="0" smtClean="0"/>
              <a:t>звука </a:t>
            </a:r>
            <a:r>
              <a:rPr lang="ru-RU" dirty="0"/>
              <a:t>в </a:t>
            </a:r>
            <a:r>
              <a:rPr lang="ru-RU" dirty="0" smtClean="0"/>
              <a:t>наши дыхательные </a:t>
            </a:r>
            <a:r>
              <a:rPr lang="ru-RU" dirty="0"/>
              <a:t>практики </a:t>
            </a:r>
            <a:r>
              <a:rPr lang="ru-RU" dirty="0" smtClean="0"/>
              <a:t>оказывает мощное </a:t>
            </a:r>
            <a:r>
              <a:rPr lang="ru-RU" dirty="0"/>
              <a:t>воздействие на здоровье и </a:t>
            </a:r>
            <a:r>
              <a:rPr lang="ru-RU" dirty="0" smtClean="0"/>
              <a:t>самочувствие. </a:t>
            </a:r>
            <a:r>
              <a:rPr lang="ru-RU" dirty="0"/>
              <a:t>Пение, </a:t>
            </a:r>
            <a:r>
              <a:rPr lang="ru-RU" dirty="0" smtClean="0"/>
              <a:t>гудение, жужжание, интонирование, мычание, </a:t>
            </a:r>
            <a:r>
              <a:rPr lang="ru-RU" dirty="0"/>
              <a:t>вздохи, </a:t>
            </a:r>
            <a:r>
              <a:rPr lang="ru-RU" dirty="0" smtClean="0"/>
              <a:t>счет и т.д. </a:t>
            </a:r>
            <a:r>
              <a:rPr lang="en-US" dirty="0" smtClean="0"/>
              <a:t>–</a:t>
            </a:r>
            <a:r>
              <a:rPr lang="ru-RU" dirty="0" smtClean="0"/>
              <a:t>  </a:t>
            </a:r>
            <a:r>
              <a:rPr lang="ru-RU" dirty="0"/>
              <a:t>все это влияет наше дыхание. </a:t>
            </a:r>
            <a:r>
              <a:rPr lang="ru-RU" dirty="0" smtClean="0"/>
              <a:t>Повторяющийся, продолжительный звук укрепляет диафрагму, </a:t>
            </a:r>
            <a:r>
              <a:rPr lang="ru-RU" dirty="0"/>
              <a:t>в то время как </a:t>
            </a:r>
            <a:r>
              <a:rPr lang="ru-RU" dirty="0" smtClean="0"/>
              <a:t>его энергетические свойства влияют </a:t>
            </a:r>
            <a:r>
              <a:rPr lang="ru-RU" dirty="0"/>
              <a:t>на тело, ум и дух. </a:t>
            </a:r>
            <a:r>
              <a:rPr lang="ru-RU" dirty="0" smtClean="0"/>
              <a:t>Использование голосовых </a:t>
            </a:r>
            <a:r>
              <a:rPr lang="ru-RU" dirty="0"/>
              <a:t>связок посылает вибрации по всему телу и может </a:t>
            </a:r>
            <a:r>
              <a:rPr lang="ru-RU" dirty="0" smtClean="0"/>
              <a:t>снижать </a:t>
            </a:r>
            <a:r>
              <a:rPr lang="ru-RU" dirty="0"/>
              <a:t>кровяное давление, частоту сердечных сокращений, и </a:t>
            </a:r>
            <a:r>
              <a:rPr lang="ru-RU" dirty="0" smtClean="0"/>
              <a:t>выработку гормонов </a:t>
            </a:r>
            <a:r>
              <a:rPr lang="ru-RU" dirty="0"/>
              <a:t>стресса при увеличении </a:t>
            </a:r>
            <a:r>
              <a:rPr lang="ru-RU" dirty="0" err="1"/>
              <a:t>оксигенации</a:t>
            </a:r>
            <a:r>
              <a:rPr lang="ru-RU" dirty="0"/>
              <a:t> клетки и </a:t>
            </a:r>
            <a:r>
              <a:rPr lang="ru-RU" dirty="0" smtClean="0"/>
              <a:t>увеличивать циркуляцию лимфы.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199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50336"/>
          </a:xfrm>
        </p:spPr>
        <p:txBody>
          <a:bodyPr/>
          <a:lstStyle/>
          <a:p>
            <a:r>
              <a:rPr lang="ru-RU" dirty="0" smtClean="0"/>
              <a:t>Анатомия дыхания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54738" r="-54738"/>
          <a:stretch>
            <a:fillRect/>
          </a:stretch>
        </p:blipFill>
        <p:spPr>
          <a:xfrm>
            <a:off x="708025" y="1905000"/>
            <a:ext cx="7112000" cy="3927475"/>
          </a:xfrm>
        </p:spPr>
      </p:pic>
    </p:spTree>
    <p:extLst>
      <p:ext uri="{BB962C8B-B14F-4D97-AF65-F5344CB8AC3E}">
        <p14:creationId xmlns="" xmlns:p14="http://schemas.microsoft.com/office/powerpoint/2010/main" val="3962180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29" y="979714"/>
            <a:ext cx="7819571" cy="52795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Диафрагма является </a:t>
            </a:r>
            <a:r>
              <a:rPr lang="ru-RU" dirty="0"/>
              <a:t>наиболее важной </a:t>
            </a:r>
            <a:r>
              <a:rPr lang="ru-RU" dirty="0" smtClean="0"/>
              <a:t>мышцей </a:t>
            </a:r>
            <a:r>
              <a:rPr lang="ru-RU" dirty="0"/>
              <a:t>дыхательной системы. Это </a:t>
            </a:r>
            <a:r>
              <a:rPr lang="ru-RU" dirty="0" smtClean="0"/>
              <a:t>большая куполообразная </a:t>
            </a:r>
            <a:r>
              <a:rPr lang="ru-RU" dirty="0"/>
              <a:t>мышцы, которая отделяет две полости (</a:t>
            </a:r>
            <a:r>
              <a:rPr lang="ru-RU" dirty="0" smtClean="0"/>
              <a:t>грудную </a:t>
            </a:r>
            <a:r>
              <a:rPr lang="ru-RU" dirty="0"/>
              <a:t>и </a:t>
            </a:r>
            <a:r>
              <a:rPr lang="ru-RU" dirty="0" smtClean="0"/>
              <a:t>брюшную) и </a:t>
            </a:r>
            <a:r>
              <a:rPr lang="ru-RU" dirty="0"/>
              <a:t>отвечает </a:t>
            </a:r>
            <a:r>
              <a:rPr lang="ru-RU" dirty="0" smtClean="0"/>
              <a:t>изменения форм этих полостей в трех направлениях. </a:t>
            </a:r>
            <a:r>
              <a:rPr lang="ru-RU" dirty="0"/>
              <a:t>Мембрана крепится к нижнему концу грудины, </a:t>
            </a:r>
            <a:r>
              <a:rPr lang="ru-RU" dirty="0" smtClean="0"/>
              <a:t>нижним шести ребрам </a:t>
            </a:r>
            <a:r>
              <a:rPr lang="ru-RU" dirty="0"/>
              <a:t>(7-12 </a:t>
            </a:r>
            <a:r>
              <a:rPr lang="ru-RU" dirty="0" smtClean="0"/>
              <a:t>ребра) </a:t>
            </a:r>
            <a:r>
              <a:rPr lang="ru-RU" dirty="0"/>
              <a:t>и </a:t>
            </a:r>
            <a:r>
              <a:rPr lang="ru-RU" dirty="0" smtClean="0"/>
              <a:t>позвоночнику </a:t>
            </a:r>
            <a:r>
              <a:rPr lang="ru-RU" dirty="0"/>
              <a:t>(L1-4 </a:t>
            </a:r>
            <a:r>
              <a:rPr lang="ru-RU" dirty="0" smtClean="0"/>
              <a:t>позвонки)</a:t>
            </a:r>
            <a:r>
              <a:rPr lang="ru-RU" dirty="0"/>
              <a:t>.</a:t>
            </a:r>
          </a:p>
          <a:p>
            <a:r>
              <a:rPr lang="ru-RU" dirty="0"/>
              <a:t>Кроме того, </a:t>
            </a:r>
            <a:r>
              <a:rPr lang="ru-RU" dirty="0" smtClean="0"/>
              <a:t>мы выделяем три </a:t>
            </a:r>
            <a:r>
              <a:rPr lang="ru-RU" dirty="0"/>
              <a:t>анатомические части легких, которые используются во время </a:t>
            </a:r>
            <a:r>
              <a:rPr lang="ru-RU" dirty="0" err="1"/>
              <a:t>йогического</a:t>
            </a:r>
            <a:r>
              <a:rPr lang="ru-RU" dirty="0"/>
              <a:t> дыхания. </a:t>
            </a:r>
            <a:r>
              <a:rPr lang="ru-RU" dirty="0" smtClean="0"/>
              <a:t>Обучаясь замедлять вдох и делить его на три части (живот, грудь, ключицы), мы максимально используем весь объем легких и </a:t>
            </a:r>
            <a:r>
              <a:rPr lang="ru-RU" dirty="0" err="1" smtClean="0"/>
              <a:t>оздоравливаем</a:t>
            </a:r>
            <a:r>
              <a:rPr lang="ru-RU" dirty="0" smtClean="0"/>
              <a:t> их.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2912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725714"/>
            <a:ext cx="6777317" cy="510691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Здоровое </a:t>
            </a:r>
            <a:r>
              <a:rPr lang="ru-RU" dirty="0" smtClean="0"/>
              <a:t>дыхание вовлекает весь </a:t>
            </a:r>
            <a:r>
              <a:rPr lang="ru-RU" dirty="0"/>
              <a:t>организм в </a:t>
            </a:r>
            <a:r>
              <a:rPr lang="ru-RU" dirty="0" smtClean="0"/>
              <a:t>свободные, гармоничные </a:t>
            </a:r>
            <a:r>
              <a:rPr lang="ru-RU" dirty="0"/>
              <a:t>движения. Нежное прикосновение помогает </a:t>
            </a:r>
            <a:r>
              <a:rPr lang="ru-RU" dirty="0" smtClean="0"/>
              <a:t>почувствовать тело и </a:t>
            </a:r>
            <a:r>
              <a:rPr lang="ru-RU" dirty="0"/>
              <a:t>расслабить </a:t>
            </a:r>
            <a:r>
              <a:rPr lang="ru-RU" dirty="0" smtClean="0"/>
              <a:t>его, </a:t>
            </a:r>
            <a:r>
              <a:rPr lang="ru-RU" dirty="0"/>
              <a:t>с</a:t>
            </a:r>
            <a:r>
              <a:rPr lang="ru-RU" dirty="0" smtClean="0"/>
              <a:t>вязывая движения дыхания с площадью соприкосновения</a:t>
            </a:r>
            <a:r>
              <a:rPr lang="ru-RU" dirty="0"/>
              <a:t>. </a:t>
            </a:r>
            <a:r>
              <a:rPr lang="ru-RU" dirty="0" smtClean="0"/>
              <a:t>Связывать движение с прикосновением (положение руки на груди или животе, </a:t>
            </a:r>
            <a:r>
              <a:rPr lang="ru-RU" dirty="0"/>
              <a:t>растирание, постукивание, или давление) полезно при обучении осознанному </a:t>
            </a:r>
            <a:r>
              <a:rPr lang="ru-RU" dirty="0" smtClean="0"/>
              <a:t>дыханию, увеличивает </a:t>
            </a:r>
            <a:r>
              <a:rPr lang="ru-RU" dirty="0"/>
              <a:t>понимание тела, </a:t>
            </a:r>
            <a:r>
              <a:rPr lang="ru-RU" dirty="0" smtClean="0"/>
              <a:t>пробуждает чувствительность тканей, расслабляет и снимает внутреннее напряжение. Упражнение Спина к спине и Дыхание грудью и животом.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9562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22907"/>
          </a:xfrm>
        </p:spPr>
        <p:txBody>
          <a:bodyPr/>
          <a:lstStyle/>
          <a:p>
            <a:r>
              <a:rPr lang="ru-RU" dirty="0" smtClean="0"/>
              <a:t>Полное йоговское дыхание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714" y="1850572"/>
            <a:ext cx="7819572" cy="444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П</a:t>
            </a:r>
            <a:r>
              <a:rPr lang="ru-RU" dirty="0" err="1" smtClean="0"/>
              <a:t>олное</a:t>
            </a:r>
            <a:r>
              <a:rPr lang="ru-RU" dirty="0" smtClean="0"/>
              <a:t> йоговское дыхание состоит из 4 частей:</a:t>
            </a:r>
            <a:endParaRPr lang="en-US" dirty="0"/>
          </a:p>
          <a:p>
            <a:pPr marL="525780" indent="-457200">
              <a:buAutoNum type="arabicPeriod"/>
            </a:pPr>
            <a:r>
              <a:rPr lang="en-US" dirty="0" err="1" smtClean="0"/>
              <a:t>В</a:t>
            </a:r>
            <a:r>
              <a:rPr lang="ru-RU" dirty="0" smtClean="0"/>
              <a:t>дох </a:t>
            </a:r>
            <a:r>
              <a:rPr lang="en-US" dirty="0" smtClean="0"/>
              <a:t>(</a:t>
            </a:r>
            <a:r>
              <a:rPr lang="en-US" i="1" dirty="0" err="1"/>
              <a:t>puraka</a:t>
            </a:r>
            <a:r>
              <a:rPr lang="en-US" dirty="0"/>
              <a:t>) </a:t>
            </a:r>
            <a:endParaRPr lang="ru-RU" dirty="0" smtClean="0"/>
          </a:p>
          <a:p>
            <a:pPr marL="525780" indent="-457200">
              <a:buAutoNum type="arabicPeriod"/>
            </a:pPr>
            <a:r>
              <a:rPr lang="ru-RU" dirty="0" smtClean="0"/>
              <a:t>Задержка на вдохе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 err="1"/>
              <a:t>kumbhaka</a:t>
            </a:r>
            <a:r>
              <a:rPr lang="en-US" dirty="0"/>
              <a:t>) </a:t>
            </a:r>
            <a:endParaRPr lang="ru-RU" dirty="0" smtClean="0"/>
          </a:p>
          <a:p>
            <a:pPr marL="525780" indent="-457200">
              <a:buAutoNum type="arabicPeriod"/>
            </a:pPr>
            <a:r>
              <a:rPr lang="ru-RU" dirty="0" smtClean="0"/>
              <a:t>Выдох </a:t>
            </a:r>
            <a:r>
              <a:rPr lang="en-US" dirty="0" smtClean="0"/>
              <a:t>(</a:t>
            </a:r>
            <a:r>
              <a:rPr lang="en-US" i="1" dirty="0" err="1"/>
              <a:t>rechaka</a:t>
            </a:r>
            <a:r>
              <a:rPr lang="en-US" dirty="0"/>
              <a:t>) </a:t>
            </a:r>
            <a:endParaRPr lang="ru-RU" dirty="0" smtClean="0"/>
          </a:p>
          <a:p>
            <a:pPr marL="525780" indent="-457200">
              <a:buAutoNum type="arabicPeriod"/>
            </a:pPr>
            <a:r>
              <a:rPr lang="en-US" dirty="0" err="1" smtClean="0"/>
              <a:t>Е</a:t>
            </a:r>
            <a:r>
              <a:rPr lang="ru-RU" dirty="0" err="1" smtClean="0"/>
              <a:t>стественное</a:t>
            </a:r>
            <a:r>
              <a:rPr lang="ru-RU" dirty="0" smtClean="0"/>
              <a:t> отсутствие дыхания </a:t>
            </a:r>
            <a:r>
              <a:rPr lang="en-US" dirty="0" smtClean="0"/>
              <a:t>(</a:t>
            </a:r>
            <a:r>
              <a:rPr lang="en-US" i="1" dirty="0" err="1"/>
              <a:t>shunyata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ru-RU" dirty="0" smtClean="0"/>
              <a:t>Когда вы работаете с маленькими детьми, не обращайте их внимание на задержки или отсутствие дыхания. Но начинайте подчеркивать это по мере того, как дети растут, становятся внимательнее, сильнее и выносливее. </a:t>
            </a:r>
            <a:r>
              <a:rPr lang="en-US" dirty="0" err="1" smtClean="0"/>
              <a:t>П</a:t>
            </a:r>
            <a:r>
              <a:rPr lang="ru-RU" dirty="0" err="1" smtClean="0"/>
              <a:t>омните</a:t>
            </a:r>
            <a:r>
              <a:rPr lang="ru-RU" dirty="0" smtClean="0"/>
              <a:t>, что прежде всего, йога </a:t>
            </a:r>
            <a:r>
              <a:rPr lang="en-US" dirty="0" smtClean="0"/>
              <a:t>–</a:t>
            </a:r>
            <a:r>
              <a:rPr lang="ru-RU" dirty="0" smtClean="0"/>
              <a:t> это индивидуальная практика и должна быть адаптирована под потребности каждого конкретного ребенка. Лучше всего вводить базовые дыхательные техники и игры и медленно усложнять их, идти от простого к сложному. Лучше дать меньше, чем дать слишком много.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1399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Дыхание через правую или левую ноздрю.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Мы дышим не обоими ноздрями, а какой-то одной. В течение суток мы меняем ноздри приблизительно каждые 90 минут. Это называется назальный цикл </a:t>
            </a:r>
            <a:r>
              <a:rPr lang="en-US" dirty="0" smtClean="0"/>
              <a:t>–</a:t>
            </a:r>
            <a:r>
              <a:rPr lang="ru-RU" dirty="0" smtClean="0"/>
              <a:t> он влияет на наше восприятие запахов, степень возбуждения, креативность и логику </a:t>
            </a:r>
            <a:r>
              <a:rPr lang="en-US" dirty="0" smtClean="0"/>
              <a:t>– </a:t>
            </a:r>
            <a:r>
              <a:rPr lang="ru-RU" dirty="0" smtClean="0"/>
              <a:t>так как дыхание через разные ноздри по-разному влияет на работу полушарий мозга. Чтобы понять, какой ноздрей вы дышите в какой-либо момент времени, зажмите пальцем сначала одну ноздрю, а потом другую. Дыхание в активной ноздре будет свободным и чистым, а в неактивной </a:t>
            </a:r>
            <a:r>
              <a:rPr lang="en-US" dirty="0" smtClean="0"/>
              <a:t>–</a:t>
            </a:r>
            <a:r>
              <a:rPr lang="ru-RU" dirty="0" smtClean="0"/>
              <a:t> немного затрудненным.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5245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4950049"/>
              </p:ext>
            </p:extLst>
          </p:nvPr>
        </p:nvGraphicFramePr>
        <p:xfrm>
          <a:off x="825273" y="1342571"/>
          <a:ext cx="7447870" cy="4229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727"/>
                <a:gridCol w="3701143"/>
              </a:tblGrid>
              <a:tr h="4699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Левая ноздря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Правая ноздря</a:t>
                      </a:r>
                      <a:endParaRPr lang="en-US" dirty="0"/>
                    </a:p>
                  </a:txBody>
                  <a:tcPr/>
                </a:tc>
              </a:tr>
              <a:tr h="46996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П</a:t>
                      </a:r>
                      <a:r>
                        <a:rPr lang="ru-RU" dirty="0" err="1" smtClean="0"/>
                        <a:t>равое</a:t>
                      </a:r>
                      <a:r>
                        <a:rPr lang="ru-RU" dirty="0" smtClean="0"/>
                        <a:t> полушарие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Л</a:t>
                      </a:r>
                      <a:r>
                        <a:rPr lang="ru-RU" dirty="0" err="1" smtClean="0"/>
                        <a:t>евое</a:t>
                      </a:r>
                      <a:r>
                        <a:rPr lang="ru-RU" dirty="0" smtClean="0"/>
                        <a:t> полушарие</a:t>
                      </a:r>
                      <a:endParaRPr lang="en-US" dirty="0"/>
                    </a:p>
                  </a:txBody>
                  <a:tcPr/>
                </a:tc>
              </a:tr>
              <a:tr h="46996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Спокойствие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Активность</a:t>
                      </a:r>
                      <a:endParaRPr lang="en-US" dirty="0"/>
                    </a:p>
                  </a:txBody>
                  <a:tcPr/>
                </a:tc>
              </a:tr>
              <a:tr h="4699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Внимание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Энергия</a:t>
                      </a:r>
                      <a:endParaRPr lang="en-US" dirty="0"/>
                    </a:p>
                  </a:txBody>
                  <a:tcPr/>
                </a:tc>
              </a:tr>
              <a:tr h="4699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Чувствование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Думание</a:t>
                      </a:r>
                      <a:endParaRPr lang="en-US" dirty="0"/>
                    </a:p>
                  </a:txBody>
                  <a:tcPr/>
                </a:tc>
              </a:tr>
              <a:tr h="4699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Креативность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Логика</a:t>
                      </a:r>
                      <a:endParaRPr lang="en-US" dirty="0"/>
                    </a:p>
                  </a:txBody>
                  <a:tcPr/>
                </a:tc>
              </a:tr>
              <a:tr h="4699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Ментальное восприятие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Физическая концентрация</a:t>
                      </a:r>
                      <a:endParaRPr lang="en-US" dirty="0"/>
                    </a:p>
                  </a:txBody>
                  <a:tcPr/>
                </a:tc>
              </a:tr>
              <a:tr h="4699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Прохлада, луна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Тепло, солнце</a:t>
                      </a:r>
                      <a:endParaRPr lang="en-US" dirty="0"/>
                    </a:p>
                  </a:txBody>
                  <a:tcPr/>
                </a:tc>
              </a:tr>
              <a:tr h="4699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Конечная точки </a:t>
                      </a:r>
                      <a:r>
                        <a:rPr lang="ru-RU" dirty="0" err="1" smtClean="0"/>
                        <a:t>Пингала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нади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Конечная точка </a:t>
                      </a:r>
                      <a:r>
                        <a:rPr lang="ru-RU" dirty="0" err="1" smtClean="0"/>
                        <a:t>Ида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нади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05115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07144"/>
            <a:ext cx="6777317" cy="492548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Когда вы лежите на боку, вы дышите через верхнюю ноздрю. Например, когда вы лежите на правом боку, ваша левая ноздря открыта. Отдых, лежа на на правом боку, позволит  детям успокоиться и прийти в равновесие, так как они будут дышать левой ноздрей.</a:t>
            </a:r>
          </a:p>
          <a:p>
            <a:r>
              <a:rPr lang="ru-RU" dirty="0" smtClean="0"/>
              <a:t>Практикуя Нади </a:t>
            </a:r>
            <a:r>
              <a:rPr lang="ru-RU" dirty="0" err="1" smtClean="0"/>
              <a:t>шодхана</a:t>
            </a:r>
            <a:r>
              <a:rPr lang="ru-RU" dirty="0" smtClean="0"/>
              <a:t> </a:t>
            </a:r>
            <a:r>
              <a:rPr lang="ru-RU" dirty="0" err="1" smtClean="0"/>
              <a:t>пранаяму</a:t>
            </a:r>
            <a:r>
              <a:rPr lang="ru-RU" dirty="0" smtClean="0"/>
              <a:t> вы приводите в равновесие правое и левое полушария мозга, тем самым стабилизируя метальную и эмоциональные энергии. Эта практика ценна еще и тем, что она позволяет обрести спокойствие и умственную чистоту. Пару минут Нади </a:t>
            </a:r>
            <a:r>
              <a:rPr lang="ru-RU" dirty="0" err="1" smtClean="0"/>
              <a:t>Шодхана</a:t>
            </a:r>
            <a:r>
              <a:rPr lang="ru-RU" dirty="0" smtClean="0"/>
              <a:t> перед уроками или экзаменами позволят двум полушариям мозга работать согласованно, что скажется как на способностях к логическому, так и творческому мышлениям.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7285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1" y="725714"/>
            <a:ext cx="7674429" cy="555171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Пранаяма</a:t>
            </a:r>
            <a:r>
              <a:rPr lang="ru-RU" dirty="0" smtClean="0"/>
              <a:t> совершает чудеса для поддержания и восстановления ментального, физического и эмоционального здоровья человека:</a:t>
            </a:r>
            <a:endParaRPr lang="en-US" dirty="0"/>
          </a:p>
          <a:p>
            <a:pPr marL="68580" indent="0">
              <a:buNone/>
            </a:pPr>
            <a:r>
              <a:rPr lang="en-US" dirty="0" err="1"/>
              <a:t>у</a:t>
            </a:r>
            <a:r>
              <a:rPr lang="ru-RU" dirty="0" err="1" smtClean="0"/>
              <a:t>лучшает</a:t>
            </a:r>
            <a:r>
              <a:rPr lang="ru-RU" dirty="0" smtClean="0"/>
              <a:t> осанку, раскрывает грудную клетку, проясняет мозг, выводит токсины, снижает давление, снижает тревожность, приносит ясность, облегчает боль, создает спокойствие, очищает тело и мозг, массирует внутренние органы, улучшает кровоснабжение клеток, укрепляет иммунитет, улучшает пищеварение, снижает уровень гормона стресса (кортизола), поддерживает нервную систему, увеличивает энергию, увеличивает выносливость, поднимает настроение, увеличивает уверенность в себе, смягчает эмоции,, улучшает циркуляцию лимфы, балансирует мозг, улучшает концентрацию, высвобождает </a:t>
            </a:r>
            <a:r>
              <a:rPr lang="ru-RU" dirty="0" err="1" smtClean="0"/>
              <a:t>эндорфины</a:t>
            </a:r>
            <a:r>
              <a:rPr lang="ru-RU" dirty="0" smtClean="0"/>
              <a:t>, помогает принимать решения, способствует глубокой медитации, развивает интуицию, стимулирует творческие способности, активирует парасимпатическую НС, снижает артериальное давление, увеличивает объем легких и улучшает функционирование дыхательной системы, регулирует вес, улучшает сон, замедляет процессы старения, усиливает волю и вообще повышает качество жизни.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711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25286"/>
            <a:ext cx="6777317" cy="490734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Дыхательная система уникальна тем, что она является одновременно непроизвольно </a:t>
            </a:r>
            <a:r>
              <a:rPr lang="ru-RU" dirty="0" smtClean="0"/>
              <a:t>и произвольно управляемым процессом. (мы </a:t>
            </a:r>
            <a:r>
              <a:rPr lang="ru-RU" dirty="0"/>
              <a:t>можем </a:t>
            </a:r>
            <a:r>
              <a:rPr lang="ru-RU" dirty="0" smtClean="0"/>
              <a:t>контролировать удлинение, </a:t>
            </a:r>
            <a:r>
              <a:rPr lang="ru-RU" dirty="0"/>
              <a:t>сокращение или задержка </a:t>
            </a:r>
            <a:r>
              <a:rPr lang="ru-RU" dirty="0" smtClean="0"/>
              <a:t>вдоха или выдоха)</a:t>
            </a:r>
            <a:r>
              <a:rPr lang="ru-RU" dirty="0"/>
              <a:t>. В йоге управление дыханием называется </a:t>
            </a:r>
            <a:r>
              <a:rPr lang="ru-RU" dirty="0" err="1"/>
              <a:t>пранаяма</a:t>
            </a:r>
            <a:r>
              <a:rPr lang="ru-RU" dirty="0"/>
              <a:t>.</a:t>
            </a:r>
          </a:p>
          <a:p>
            <a:r>
              <a:rPr lang="ru-RU" dirty="0"/>
              <a:t>Наше дыхание является синонимом нашей жизни. Жизнь </a:t>
            </a:r>
            <a:r>
              <a:rPr lang="ru-RU" dirty="0" smtClean="0"/>
              <a:t>начинается с </a:t>
            </a:r>
            <a:r>
              <a:rPr lang="ru-RU" dirty="0"/>
              <a:t>первого вдоха и уходит с </a:t>
            </a:r>
            <a:r>
              <a:rPr lang="ru-RU" dirty="0" smtClean="0"/>
              <a:t>последним. Дыхание это проводник </a:t>
            </a:r>
            <a:r>
              <a:rPr lang="ru-RU" dirty="0" err="1" smtClean="0"/>
              <a:t>праны</a:t>
            </a:r>
            <a:r>
              <a:rPr lang="ru-RU" dirty="0"/>
              <a:t>, или жизненной силы, </a:t>
            </a:r>
            <a:r>
              <a:rPr lang="ru-RU" dirty="0" smtClean="0"/>
              <a:t>ее </a:t>
            </a:r>
            <a:r>
              <a:rPr lang="ru-RU" dirty="0"/>
              <a:t>движется в организме. Этот нежный ритм </a:t>
            </a:r>
            <a:r>
              <a:rPr lang="ru-RU" dirty="0" smtClean="0"/>
              <a:t>наш постоянный спутник.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0676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71286"/>
            <a:ext cx="7024744" cy="762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Приспособления для </a:t>
            </a:r>
            <a:r>
              <a:rPr lang="ru-RU" dirty="0" err="1" smtClean="0"/>
              <a:t>пранаямы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6429" y="1651000"/>
            <a:ext cx="7438571" cy="464457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Воздушные пузыри</a:t>
            </a:r>
          </a:p>
          <a:p>
            <a:r>
              <a:rPr lang="ru-RU" dirty="0" smtClean="0"/>
              <a:t>Вертушки на палочке</a:t>
            </a:r>
            <a:endParaRPr lang="en-US" dirty="0" smtClean="0"/>
          </a:p>
          <a:p>
            <a:r>
              <a:rPr lang="ru-RU" dirty="0" smtClean="0"/>
              <a:t>Губные гармошки</a:t>
            </a:r>
          </a:p>
          <a:p>
            <a:r>
              <a:rPr lang="en-US" dirty="0" err="1" smtClean="0"/>
              <a:t>Ш</a:t>
            </a:r>
            <a:r>
              <a:rPr lang="ru-RU" dirty="0" smtClean="0"/>
              <a:t>ар </a:t>
            </a:r>
            <a:r>
              <a:rPr lang="ru-RU" dirty="0" err="1" smtClean="0"/>
              <a:t>Гобермана</a:t>
            </a:r>
            <a:r>
              <a:rPr lang="en-US" dirty="0"/>
              <a:t>	</a:t>
            </a:r>
          </a:p>
          <a:p>
            <a:r>
              <a:rPr lang="ru-RU" dirty="0" smtClean="0"/>
              <a:t>Перья</a:t>
            </a:r>
          </a:p>
          <a:p>
            <a:r>
              <a:rPr lang="ru-RU" dirty="0" smtClean="0"/>
              <a:t>Помпоны</a:t>
            </a:r>
          </a:p>
          <a:p>
            <a:r>
              <a:rPr lang="ru-RU" dirty="0" smtClean="0"/>
              <a:t>Шелковые платочки</a:t>
            </a:r>
          </a:p>
          <a:p>
            <a:r>
              <a:rPr lang="en-US" dirty="0" err="1" smtClean="0"/>
              <a:t>С</a:t>
            </a:r>
            <a:r>
              <a:rPr lang="ru-RU" dirty="0" err="1" smtClean="0"/>
              <a:t>вистки</a:t>
            </a:r>
            <a:endParaRPr lang="ru-RU" dirty="0" smtClean="0"/>
          </a:p>
          <a:p>
            <a:r>
              <a:rPr lang="ru-RU" dirty="0" smtClean="0"/>
              <a:t>Шарики для пинг-понга</a:t>
            </a:r>
          </a:p>
          <a:p>
            <a:r>
              <a:rPr lang="ru-RU" dirty="0" smtClean="0"/>
              <a:t>Трубочки</a:t>
            </a:r>
          </a:p>
          <a:p>
            <a:r>
              <a:rPr lang="ru-RU" dirty="0" smtClean="0"/>
              <a:t>Ватные шарики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9080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07571"/>
            <a:ext cx="7024744" cy="508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3366FF"/>
                </a:solidFill>
              </a:rPr>
              <a:t>Успокаивающие </a:t>
            </a:r>
            <a:r>
              <a:rPr lang="ru-RU" sz="3200" dirty="0" err="1" smtClean="0">
                <a:solidFill>
                  <a:srgbClr val="3366FF"/>
                </a:solidFill>
              </a:rPr>
              <a:t>пранаямы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714" y="1342572"/>
            <a:ext cx="7565572" cy="500742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Дыхание «Ах-ха»</a:t>
            </a:r>
            <a:r>
              <a:rPr lang="en-US" dirty="0" smtClean="0"/>
              <a:t> </a:t>
            </a:r>
            <a:endParaRPr lang="en-US" dirty="0"/>
          </a:p>
          <a:p>
            <a:r>
              <a:rPr lang="ru-RU" dirty="0" smtClean="0"/>
              <a:t>Чередование ноздрей</a:t>
            </a:r>
            <a:endParaRPr lang="cs-CZ" dirty="0"/>
          </a:p>
          <a:p>
            <a:r>
              <a:rPr lang="ru-RU" dirty="0" smtClean="0"/>
              <a:t>Спина к спине</a:t>
            </a:r>
            <a:endParaRPr lang="en-US" dirty="0"/>
          </a:p>
          <a:p>
            <a:r>
              <a:rPr lang="ru-RU" dirty="0" smtClean="0"/>
              <a:t>Буря из пузырьков</a:t>
            </a:r>
            <a:endParaRPr lang="it-IT" dirty="0"/>
          </a:p>
          <a:p>
            <a:r>
              <a:rPr lang="ru-RU" dirty="0" smtClean="0"/>
              <a:t>Дыхание пчелы</a:t>
            </a:r>
            <a:endParaRPr lang="en-US" dirty="0"/>
          </a:p>
          <a:p>
            <a:r>
              <a:rPr lang="ru-RU" dirty="0" smtClean="0"/>
              <a:t>Дыхание свечи</a:t>
            </a:r>
            <a:endParaRPr lang="en-US" dirty="0"/>
          </a:p>
          <a:p>
            <a:r>
              <a:rPr lang="ru-RU" dirty="0" smtClean="0"/>
              <a:t>Дыхание цветка</a:t>
            </a:r>
            <a:endParaRPr lang="en-US" dirty="0"/>
          </a:p>
          <a:p>
            <a:r>
              <a:rPr lang="ru-RU" dirty="0" smtClean="0"/>
              <a:t>Дыхание летящей птицы</a:t>
            </a:r>
            <a:endParaRPr lang="en-US" dirty="0"/>
          </a:p>
          <a:p>
            <a:r>
              <a:rPr lang="ru-RU" dirty="0" smtClean="0"/>
              <a:t>Дыхание грудью и животом</a:t>
            </a:r>
            <a:endParaRPr lang="en-US" dirty="0"/>
          </a:p>
          <a:p>
            <a:r>
              <a:rPr lang="ru-RU" dirty="0" err="1" smtClean="0"/>
              <a:t>Фырчание</a:t>
            </a:r>
            <a:r>
              <a:rPr lang="ru-RU" dirty="0" smtClean="0"/>
              <a:t> лошади</a:t>
            </a:r>
            <a:endParaRPr lang="en-US" dirty="0"/>
          </a:p>
          <a:p>
            <a:r>
              <a:rPr lang="ru-RU" dirty="0" smtClean="0"/>
              <a:t>Дыхание льва</a:t>
            </a:r>
            <a:endParaRPr lang="en-US" dirty="0"/>
          </a:p>
          <a:p>
            <a:r>
              <a:rPr lang="ru-RU" dirty="0" smtClean="0"/>
              <a:t>Дыхание океана</a:t>
            </a:r>
            <a:endParaRPr lang="en-US" dirty="0"/>
          </a:p>
          <a:p>
            <a:r>
              <a:rPr lang="ru-RU" dirty="0" smtClean="0"/>
              <a:t>Дыхание совы</a:t>
            </a:r>
            <a:endParaRPr lang="ru-RU" dirty="0"/>
          </a:p>
          <a:p>
            <a:r>
              <a:rPr lang="ru-RU" dirty="0" smtClean="0"/>
              <a:t>Дыхание под счет</a:t>
            </a:r>
            <a:endParaRPr lang="en-US" dirty="0"/>
          </a:p>
          <a:p>
            <a:r>
              <a:rPr lang="ru-RU" dirty="0" smtClean="0"/>
              <a:t>Фигуры дыхания</a:t>
            </a:r>
            <a:endParaRPr lang="en-US" dirty="0"/>
          </a:p>
          <a:p>
            <a:r>
              <a:rPr lang="ru-RU" dirty="0" smtClean="0"/>
              <a:t>Дыхание с улыбкой</a:t>
            </a:r>
            <a:endParaRPr lang="en-US" dirty="0"/>
          </a:p>
          <a:p>
            <a:r>
              <a:rPr lang="ru-RU" dirty="0" smtClean="0"/>
              <a:t>Дыхание змеи</a:t>
            </a:r>
            <a:endParaRPr lang="en-US" dirty="0"/>
          </a:p>
          <a:p>
            <a:r>
              <a:rPr lang="ru-RU" dirty="0" smtClean="0"/>
              <a:t>Плавающие игрушки</a:t>
            </a:r>
            <a:endParaRPr lang="en-US" dirty="0"/>
          </a:p>
          <a:p>
            <a:r>
              <a:rPr lang="ru-RU" dirty="0" smtClean="0"/>
              <a:t>Дай 5</a:t>
            </a:r>
            <a:endParaRPr lang="en-US" dirty="0"/>
          </a:p>
          <a:p>
            <a:r>
              <a:rPr lang="ru-RU" dirty="0" smtClean="0"/>
              <a:t>Дыхание вулкана</a:t>
            </a:r>
            <a:endParaRPr lang="en-US" dirty="0"/>
          </a:p>
          <a:p>
            <a:r>
              <a:rPr lang="ru-RU" dirty="0" smtClean="0"/>
              <a:t>Свист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8488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43857"/>
            <a:ext cx="7024744" cy="81642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6600"/>
                </a:solidFill>
              </a:rPr>
              <a:t>Возбуждающие </a:t>
            </a:r>
            <a:r>
              <a:rPr lang="ru-RU" dirty="0" err="1" smtClean="0">
                <a:solidFill>
                  <a:srgbClr val="FF6600"/>
                </a:solidFill>
              </a:rPr>
              <a:t>пранаямы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143" y="1705429"/>
            <a:ext cx="7583713" cy="4499428"/>
          </a:xfrm>
        </p:spPr>
        <p:txBody>
          <a:bodyPr/>
          <a:lstStyle/>
          <a:p>
            <a:r>
              <a:rPr lang="ru-RU" dirty="0" smtClean="0"/>
              <a:t>Дыхание на 8 счетов</a:t>
            </a:r>
            <a:endParaRPr lang="en-US" dirty="0"/>
          </a:p>
          <a:p>
            <a:r>
              <a:rPr lang="ru-RU" dirty="0" smtClean="0"/>
              <a:t>Прогулка по воздуху</a:t>
            </a:r>
            <a:endParaRPr lang="is-IS" dirty="0"/>
          </a:p>
          <a:p>
            <a:r>
              <a:rPr lang="ru-RU" dirty="0" smtClean="0"/>
              <a:t>Дыхание радости</a:t>
            </a:r>
            <a:endParaRPr lang="en-US" dirty="0"/>
          </a:p>
          <a:p>
            <a:r>
              <a:rPr lang="ru-RU" dirty="0" smtClean="0"/>
              <a:t>Дыхание кролика</a:t>
            </a:r>
            <a:endParaRPr lang="en-US" dirty="0"/>
          </a:p>
          <a:p>
            <a:r>
              <a:rPr lang="ru-RU" dirty="0" smtClean="0"/>
              <a:t>Дыхание дракона</a:t>
            </a:r>
            <a:endParaRPr lang="en-US" dirty="0"/>
          </a:p>
          <a:p>
            <a:r>
              <a:rPr lang="ru-RU" dirty="0" smtClean="0"/>
              <a:t>Дыхание «Ха»</a:t>
            </a:r>
            <a:endParaRPr lang="en-US" dirty="0"/>
          </a:p>
          <a:p>
            <a:r>
              <a:rPr lang="ru-RU" dirty="0" smtClean="0"/>
              <a:t>Воздушный шар</a:t>
            </a:r>
            <a:endParaRPr lang="nl-NL" dirty="0"/>
          </a:p>
          <a:p>
            <a:r>
              <a:rPr lang="ru-RU" dirty="0" smtClean="0"/>
              <a:t>Дыхание льва</a:t>
            </a:r>
            <a:endParaRPr lang="en-US" dirty="0"/>
          </a:p>
          <a:p>
            <a:r>
              <a:rPr lang="ru-RU" dirty="0" smtClean="0"/>
              <a:t>Дыхание под счет</a:t>
            </a:r>
            <a:endParaRPr lang="en-US" dirty="0"/>
          </a:p>
          <a:p>
            <a:r>
              <a:rPr lang="ru-RU" dirty="0" smtClean="0"/>
              <a:t>Дыхание на носочках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3373857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71286"/>
            <a:ext cx="7024744" cy="707571"/>
          </a:xfrm>
        </p:spPr>
        <p:txBody>
          <a:bodyPr>
            <a:normAutofit/>
          </a:bodyPr>
          <a:lstStyle/>
          <a:p>
            <a:r>
              <a:rPr lang="ru-RU" dirty="0" smtClean="0"/>
              <a:t>Осознание дыхания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286" y="1505857"/>
            <a:ext cx="7747000" cy="4771571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dirty="0" smtClean="0"/>
              <a:t>Сядьте, как удобно, скрестив ноги, </a:t>
            </a:r>
            <a:r>
              <a:rPr lang="ru-RU" dirty="0"/>
              <a:t>спина прямая. Закройте глаза и начинаю наблюдать за дыханием. Обратите </a:t>
            </a:r>
            <a:r>
              <a:rPr lang="ru-RU" dirty="0" smtClean="0"/>
              <a:t>внимание, как воздух входит </a:t>
            </a:r>
            <a:r>
              <a:rPr lang="ru-RU" dirty="0"/>
              <a:t>и </a:t>
            </a:r>
            <a:r>
              <a:rPr lang="ru-RU" dirty="0" smtClean="0"/>
              <a:t>выходит </a:t>
            </a:r>
            <a:r>
              <a:rPr lang="ru-RU" dirty="0"/>
              <a:t>из ноздрей. Обратите </a:t>
            </a:r>
            <a:r>
              <a:rPr lang="ru-RU" dirty="0" smtClean="0"/>
              <a:t>внимание, как грудь поднимается и опускается. Переместите </a:t>
            </a:r>
            <a:r>
              <a:rPr lang="ru-RU" dirty="0"/>
              <a:t>ваше внимание на </a:t>
            </a:r>
            <a:r>
              <a:rPr lang="ru-RU" dirty="0" smtClean="0"/>
              <a:t>живот и его движения. Позвольте </a:t>
            </a:r>
            <a:r>
              <a:rPr lang="ru-RU" dirty="0"/>
              <a:t>вашему вниманию идти туда, где вы </a:t>
            </a:r>
            <a:r>
              <a:rPr lang="ru-RU" dirty="0" smtClean="0"/>
              <a:t>больше всего чувствуете дыхание</a:t>
            </a:r>
            <a:r>
              <a:rPr lang="ru-RU" dirty="0"/>
              <a:t>. Обратите внимание, </a:t>
            </a:r>
            <a:r>
              <a:rPr lang="ru-RU" dirty="0" smtClean="0"/>
              <a:t>как вы дышите. </a:t>
            </a:r>
            <a:r>
              <a:rPr lang="ru-RU" dirty="0"/>
              <a:t>Б</a:t>
            </a:r>
            <a:r>
              <a:rPr lang="ru-RU" dirty="0" smtClean="0"/>
              <a:t>ыстро </a:t>
            </a:r>
            <a:r>
              <a:rPr lang="ru-RU" dirty="0"/>
              <a:t>или медленно? </a:t>
            </a:r>
            <a:r>
              <a:rPr lang="en-US" dirty="0" err="1" smtClean="0"/>
              <a:t>Р</a:t>
            </a:r>
            <a:r>
              <a:rPr lang="ru-RU" dirty="0" err="1" smtClean="0"/>
              <a:t>авномерно</a:t>
            </a:r>
            <a:r>
              <a:rPr lang="ru-RU" dirty="0" smtClean="0"/>
              <a:t> или нет? </a:t>
            </a:r>
            <a:r>
              <a:rPr lang="en-US" dirty="0" err="1" smtClean="0"/>
              <a:t>В</a:t>
            </a:r>
            <a:r>
              <a:rPr lang="ru-RU" dirty="0" err="1" smtClean="0"/>
              <a:t>аше</a:t>
            </a:r>
            <a:r>
              <a:rPr lang="ru-RU" dirty="0" smtClean="0"/>
              <a:t> дыхание теплое </a:t>
            </a:r>
            <a:r>
              <a:rPr lang="ru-RU" dirty="0"/>
              <a:t>или </a:t>
            </a:r>
            <a:r>
              <a:rPr lang="ru-RU" dirty="0" smtClean="0"/>
              <a:t>холодное? Равны ли вдохи и выдохи? </a:t>
            </a:r>
            <a:r>
              <a:rPr lang="ru-RU" dirty="0"/>
              <a:t>Не </a:t>
            </a:r>
            <a:r>
              <a:rPr lang="ru-RU" dirty="0" smtClean="0"/>
              <a:t>контролируйте </a:t>
            </a:r>
            <a:r>
              <a:rPr lang="ru-RU" dirty="0"/>
              <a:t>дыхание, просто наблюдайте. Обратите внимание на паузу в конце выдоха. Расслабьтесь и наслаждайтесь этой </a:t>
            </a:r>
            <a:r>
              <a:rPr lang="ru-RU" dirty="0" smtClean="0"/>
              <a:t>паузой, </a:t>
            </a:r>
            <a:r>
              <a:rPr lang="ru-RU" dirty="0"/>
              <a:t>не изменяя </a:t>
            </a:r>
            <a:r>
              <a:rPr lang="ru-RU" dirty="0" smtClean="0"/>
              <a:t>ее. </a:t>
            </a:r>
            <a:r>
              <a:rPr lang="ru-RU" dirty="0"/>
              <a:t>Если ваш ум начинает блуждать</a:t>
            </a:r>
            <a:r>
              <a:rPr lang="ru-RU" dirty="0" smtClean="0"/>
              <a:t>, </a:t>
            </a:r>
            <a:r>
              <a:rPr lang="ru-RU" dirty="0"/>
              <a:t>аккуратно </a:t>
            </a:r>
            <a:r>
              <a:rPr lang="ru-RU" dirty="0" smtClean="0"/>
              <a:t>верните его обратно </a:t>
            </a:r>
            <a:r>
              <a:rPr lang="ru-RU" dirty="0"/>
              <a:t>к дыханию. Через несколько секунд откройте глаза.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6861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3570"/>
            <a:ext cx="7024744" cy="725713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FF6600"/>
                </a:solidFill>
              </a:rPr>
              <a:t>Дыхание на 8 счетов</a:t>
            </a:r>
            <a:endParaRPr lang="en-US" sz="30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69142"/>
            <a:ext cx="6777317" cy="4163487"/>
          </a:xfrm>
        </p:spPr>
        <p:txBody>
          <a:bodyPr>
            <a:normAutofit/>
          </a:bodyPr>
          <a:lstStyle/>
          <a:p>
            <a:r>
              <a:rPr lang="ru-RU" dirty="0"/>
              <a:t>Сядьте в </a:t>
            </a:r>
            <a:r>
              <a:rPr lang="ru-RU" dirty="0" smtClean="0"/>
              <a:t>удобную </a:t>
            </a:r>
            <a:r>
              <a:rPr lang="ru-RU" dirty="0"/>
              <a:t>позиции со скрещенными ногами или </a:t>
            </a:r>
            <a:r>
              <a:rPr lang="ru-RU" dirty="0" smtClean="0"/>
              <a:t>на стуле с прямой спиной. Спокойно вдохните и выдохните. Вдохните </a:t>
            </a:r>
            <a:r>
              <a:rPr lang="ru-RU" dirty="0"/>
              <a:t>восемью короткими </a:t>
            </a:r>
            <a:r>
              <a:rPr lang="ru-RU" dirty="0" smtClean="0"/>
              <a:t>порциями до полного заполнения </a:t>
            </a:r>
            <a:r>
              <a:rPr lang="ru-RU" dirty="0"/>
              <a:t>легких. Выдохните одним плавным движением. </a:t>
            </a:r>
            <a:r>
              <a:rPr lang="ru-RU" dirty="0" smtClean="0"/>
              <a:t>Повторите </a:t>
            </a:r>
            <a:r>
              <a:rPr lang="ru-RU" dirty="0"/>
              <a:t>3-10 раз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/>
              <a:t>Дополнительно: </a:t>
            </a:r>
            <a:r>
              <a:rPr lang="ru-RU" dirty="0" smtClean="0"/>
              <a:t>руки </a:t>
            </a:r>
            <a:r>
              <a:rPr lang="ru-RU" dirty="0"/>
              <a:t>в </a:t>
            </a:r>
            <a:r>
              <a:rPr lang="ru-RU" dirty="0" err="1"/>
              <a:t>Гьян</a:t>
            </a:r>
            <a:r>
              <a:rPr lang="ru-RU" dirty="0"/>
              <a:t> </a:t>
            </a:r>
            <a:r>
              <a:rPr lang="ru-RU" dirty="0" err="1"/>
              <a:t>мудре</a:t>
            </a:r>
            <a:r>
              <a:rPr lang="ru-RU" dirty="0"/>
              <a:t> (большой </a:t>
            </a:r>
            <a:r>
              <a:rPr lang="ru-RU" dirty="0" smtClean="0"/>
              <a:t>и указательный пальцы образуют круг). Можно закрыть </a:t>
            </a:r>
            <a:r>
              <a:rPr lang="ru-RU" dirty="0"/>
              <a:t>глаза, чтобы сосредоточиться на дыхании и энергии.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5805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80140"/>
            <a:ext cx="7024744" cy="6285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66FF"/>
                </a:solidFill>
              </a:rPr>
              <a:t>Дыхание Ах-ха, </a:t>
            </a:r>
            <a:r>
              <a:rPr lang="ru-RU" dirty="0" err="1" smtClean="0">
                <a:solidFill>
                  <a:srgbClr val="3366FF"/>
                </a:solidFill>
              </a:rPr>
              <a:t>уджайи</a:t>
            </a:r>
            <a:r>
              <a:rPr lang="ru-RU" dirty="0" smtClean="0">
                <a:solidFill>
                  <a:srgbClr val="3366FF"/>
                </a:solidFill>
              </a:rPr>
              <a:t> </a:t>
            </a:r>
            <a:r>
              <a:rPr lang="ru-RU" dirty="0" err="1" smtClean="0">
                <a:solidFill>
                  <a:srgbClr val="3366FF"/>
                </a:solidFill>
              </a:rPr>
              <a:t>пранаяма</a:t>
            </a:r>
            <a:r>
              <a:rPr lang="ru-RU" dirty="0" smtClean="0">
                <a:solidFill>
                  <a:srgbClr val="3366FF"/>
                </a:solidFill>
              </a:rPr>
              <a:t>.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42144"/>
            <a:ext cx="6777317" cy="429048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Сядьте </a:t>
            </a:r>
            <a:r>
              <a:rPr lang="ru-RU" dirty="0" smtClean="0"/>
              <a:t>либо на стул с прямой спиной и  </a:t>
            </a:r>
            <a:r>
              <a:rPr lang="ru-RU" dirty="0"/>
              <a:t>ногами на полу или в положение со скрещенными ногами. </a:t>
            </a:r>
            <a:r>
              <a:rPr lang="ru-RU" dirty="0" smtClean="0"/>
              <a:t>Закройте </a:t>
            </a:r>
            <a:r>
              <a:rPr lang="ru-RU" dirty="0"/>
              <a:t>глаза. </a:t>
            </a:r>
            <a:r>
              <a:rPr lang="ru-RU" dirty="0" smtClean="0"/>
              <a:t>Чуть приоткрыв </a:t>
            </a:r>
            <a:r>
              <a:rPr lang="ru-RU" dirty="0"/>
              <a:t>рот, вдохните </a:t>
            </a:r>
            <a:r>
              <a:rPr lang="ru-RU" dirty="0" smtClean="0"/>
              <a:t>так, чтобы получился  звук «</a:t>
            </a:r>
            <a:r>
              <a:rPr lang="ru-RU" dirty="0" err="1" smtClean="0"/>
              <a:t>ааааааааххх</a:t>
            </a:r>
            <a:r>
              <a:rPr lang="ru-RU" dirty="0" smtClean="0"/>
              <a:t>» </a:t>
            </a:r>
            <a:r>
              <a:rPr lang="ru-RU" dirty="0"/>
              <a:t>в задней части </a:t>
            </a:r>
            <a:r>
              <a:rPr lang="ru-RU" dirty="0" smtClean="0"/>
              <a:t>горла</a:t>
            </a:r>
            <a:r>
              <a:rPr lang="ru-RU" dirty="0"/>
              <a:t>. Выдох с открытым ртом </a:t>
            </a:r>
            <a:r>
              <a:rPr lang="ru-RU" dirty="0" smtClean="0"/>
              <a:t>воспроизводит шепотом  </a:t>
            </a:r>
            <a:r>
              <a:rPr lang="ru-RU" dirty="0"/>
              <a:t>звук </a:t>
            </a:r>
            <a:r>
              <a:rPr lang="ru-RU" dirty="0" smtClean="0"/>
              <a:t>«</a:t>
            </a:r>
            <a:r>
              <a:rPr lang="ru-RU" dirty="0" err="1" smtClean="0"/>
              <a:t>ххааааааа</a:t>
            </a:r>
            <a:r>
              <a:rPr lang="ru-RU" dirty="0" smtClean="0"/>
              <a:t>» в </a:t>
            </a:r>
            <a:r>
              <a:rPr lang="ru-RU" dirty="0"/>
              <a:t>задней части горла. </a:t>
            </a:r>
            <a:r>
              <a:rPr lang="ru-RU" dirty="0" smtClean="0"/>
              <a:t>Повторите пару раз. Теперь </a:t>
            </a:r>
            <a:r>
              <a:rPr lang="ru-RU" dirty="0"/>
              <a:t>закройте рот. Вдохните через </a:t>
            </a:r>
            <a:r>
              <a:rPr lang="ru-RU" dirty="0" smtClean="0"/>
              <a:t>нос, чувствуя </a:t>
            </a:r>
            <a:r>
              <a:rPr lang="ru-RU" dirty="0"/>
              <a:t>и </a:t>
            </a:r>
            <a:r>
              <a:rPr lang="ru-RU" dirty="0" smtClean="0"/>
              <a:t>слыша звук «</a:t>
            </a:r>
            <a:r>
              <a:rPr lang="ru-RU" dirty="0" err="1" smtClean="0"/>
              <a:t>ааааххх</a:t>
            </a:r>
            <a:r>
              <a:rPr lang="ru-RU" dirty="0" smtClean="0"/>
              <a:t>». </a:t>
            </a:r>
            <a:r>
              <a:rPr lang="ru-RU" dirty="0"/>
              <a:t>Выдохните через нос, чувствуя и слыша </a:t>
            </a:r>
            <a:r>
              <a:rPr lang="ru-RU" dirty="0" smtClean="0"/>
              <a:t>звук «</a:t>
            </a:r>
            <a:r>
              <a:rPr lang="ru-RU" dirty="0" err="1" smtClean="0"/>
              <a:t>ххaaaa</a:t>
            </a:r>
            <a:r>
              <a:rPr lang="ru-RU" dirty="0" smtClean="0"/>
              <a:t>». </a:t>
            </a:r>
            <a:r>
              <a:rPr lang="ru-RU" dirty="0"/>
              <a:t>Повторите еще ​​два раза. </a:t>
            </a:r>
            <a:r>
              <a:rPr lang="ru-RU" dirty="0" smtClean="0"/>
              <a:t>После этого дышите нормально </a:t>
            </a:r>
            <a:r>
              <a:rPr lang="ru-RU" dirty="0"/>
              <a:t>и </a:t>
            </a:r>
            <a:r>
              <a:rPr lang="ru-RU" dirty="0" smtClean="0"/>
              <a:t>расслабьтесь. </a:t>
            </a:r>
            <a:r>
              <a:rPr lang="ru-RU" dirty="0"/>
              <a:t>Обратите внимание, как вы себя чувствуете. Медленно откройте глаза.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0322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87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6600"/>
                </a:solidFill>
              </a:rPr>
              <a:t>Прогулка по воздуху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4227286"/>
          </a:xfrm>
        </p:spPr>
        <p:txBody>
          <a:bodyPr>
            <a:normAutofit fontScale="92500"/>
          </a:bodyPr>
          <a:lstStyle/>
          <a:p>
            <a:r>
              <a:rPr lang="ru-RU" dirty="0"/>
              <a:t>Лягте на спину на пол. </a:t>
            </a:r>
            <a:r>
              <a:rPr lang="ru-RU" dirty="0" smtClean="0"/>
              <a:t>Вытяните руки </a:t>
            </a:r>
            <a:r>
              <a:rPr lang="ru-RU" dirty="0"/>
              <a:t>над головой. На вдохе </a:t>
            </a:r>
            <a:r>
              <a:rPr lang="ru-RU" dirty="0" smtClean="0"/>
              <a:t>поднимите </a:t>
            </a:r>
            <a:r>
              <a:rPr lang="ru-RU" dirty="0"/>
              <a:t>правую руку и левую ногу так, чтобы они касались </a:t>
            </a:r>
            <a:r>
              <a:rPr lang="ru-RU" dirty="0" smtClean="0"/>
              <a:t>друг друга. </a:t>
            </a:r>
            <a:r>
              <a:rPr lang="ru-RU" dirty="0"/>
              <a:t>Н</a:t>
            </a:r>
            <a:r>
              <a:rPr lang="ru-RU" dirty="0" smtClean="0"/>
              <a:t>е </a:t>
            </a:r>
            <a:r>
              <a:rPr lang="ru-RU" dirty="0"/>
              <a:t>так важно, где они </a:t>
            </a:r>
            <a:r>
              <a:rPr lang="ru-RU" dirty="0" smtClean="0"/>
              <a:t>касаются, </a:t>
            </a:r>
            <a:r>
              <a:rPr lang="ru-RU" dirty="0"/>
              <a:t>как </a:t>
            </a:r>
            <a:r>
              <a:rPr lang="ru-RU" dirty="0" smtClean="0"/>
              <a:t>то, что они вообще касаются друг друга. </a:t>
            </a:r>
            <a:r>
              <a:rPr lang="ru-RU" dirty="0"/>
              <a:t>Выдохните и ниже. Вдохните, поднимите левую руку и правую ногу, чтобы коснуться. Выдохните и </a:t>
            </a:r>
            <a:r>
              <a:rPr lang="ru-RU" dirty="0" smtClean="0"/>
              <a:t>опустите. </a:t>
            </a:r>
            <a:r>
              <a:rPr lang="ru-RU" dirty="0"/>
              <a:t>Продолжайте </a:t>
            </a:r>
            <a:r>
              <a:rPr lang="ru-RU" dirty="0" smtClean="0"/>
              <a:t>на вдохе поднимать руку и ногу, на выдохе опускать. Это упражнение координирует двигательные и дыхательные движения и улучшает связь между правым и левым полушарием.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549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1969" r="-11969"/>
          <a:stretch>
            <a:fillRect/>
          </a:stretch>
        </p:blipFill>
        <p:spPr>
          <a:xfrm>
            <a:off x="444773" y="1469572"/>
            <a:ext cx="8426908" cy="4363058"/>
          </a:xfrm>
        </p:spPr>
      </p:pic>
    </p:spTree>
    <p:extLst>
      <p:ext uri="{BB962C8B-B14F-4D97-AF65-F5344CB8AC3E}">
        <p14:creationId xmlns="" xmlns:p14="http://schemas.microsoft.com/office/powerpoint/2010/main" val="3677238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648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66FF"/>
                </a:solidFill>
              </a:rPr>
              <a:t>Чередование ноздрей (</a:t>
            </a:r>
            <a:r>
              <a:rPr lang="ru-RU" dirty="0" err="1" smtClean="0">
                <a:solidFill>
                  <a:srgbClr val="3366FF"/>
                </a:solidFill>
              </a:rPr>
              <a:t>нади</a:t>
            </a:r>
            <a:r>
              <a:rPr lang="ru-RU" dirty="0" smtClean="0">
                <a:solidFill>
                  <a:srgbClr val="3366FF"/>
                </a:solidFill>
              </a:rPr>
              <a:t> </a:t>
            </a:r>
            <a:r>
              <a:rPr lang="ru-RU" dirty="0" err="1" smtClean="0">
                <a:solidFill>
                  <a:srgbClr val="3366FF"/>
                </a:solidFill>
              </a:rPr>
              <a:t>шодхана</a:t>
            </a:r>
            <a:r>
              <a:rPr lang="ru-RU" dirty="0" smtClean="0">
                <a:solidFill>
                  <a:srgbClr val="3366FF"/>
                </a:solidFill>
              </a:rPr>
              <a:t>)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32000"/>
            <a:ext cx="6777317" cy="380062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Дети</a:t>
            </a:r>
          </a:p>
          <a:p>
            <a:pPr marL="68580" indent="0">
              <a:buNone/>
            </a:pPr>
            <a:r>
              <a:rPr lang="ru-RU" dirty="0" smtClean="0"/>
              <a:t>Правой </a:t>
            </a:r>
            <a:r>
              <a:rPr lang="ru-RU" dirty="0"/>
              <a:t>рукой аккуратно закройте правую ноздрю. Вдохните через левую. Отпустите правую руку и закройте левую </a:t>
            </a:r>
            <a:r>
              <a:rPr lang="ru-RU" dirty="0" smtClean="0"/>
              <a:t>ноздрю </a:t>
            </a:r>
            <a:r>
              <a:rPr lang="ru-RU" dirty="0"/>
              <a:t>левой рукой. </a:t>
            </a:r>
            <a:r>
              <a:rPr lang="ru-RU" dirty="0" smtClean="0"/>
              <a:t>Выдохните и вдохните </a:t>
            </a:r>
            <a:r>
              <a:rPr lang="ru-RU" dirty="0"/>
              <a:t>через правую ноздрю. </a:t>
            </a:r>
            <a:r>
              <a:rPr lang="ru-RU" dirty="0" smtClean="0"/>
              <a:t>Поменяйте руки. </a:t>
            </a:r>
            <a:r>
              <a:rPr lang="ru-RU" dirty="0"/>
              <a:t>Выдох и вдох на </a:t>
            </a:r>
            <a:r>
              <a:rPr lang="ru-RU" dirty="0" smtClean="0"/>
              <a:t>через левую ноздрю. </a:t>
            </a:r>
            <a:r>
              <a:rPr lang="ru-RU" dirty="0"/>
              <a:t>Продолжить чередуя стороны. </a:t>
            </a:r>
            <a:r>
              <a:rPr lang="ru-RU" dirty="0" smtClean="0"/>
              <a:t>Начните с 30 секунд</a:t>
            </a:r>
            <a:r>
              <a:rPr lang="ru-RU" dirty="0"/>
              <a:t> </a:t>
            </a:r>
            <a:r>
              <a:rPr lang="ru-RU" dirty="0" smtClean="0"/>
              <a:t>и увеличивайте продолжительность в </a:t>
            </a:r>
            <a:r>
              <a:rPr lang="ru-RU" dirty="0"/>
              <a:t>соответствии с </a:t>
            </a:r>
            <a:r>
              <a:rPr lang="ru-RU" dirty="0" smtClean="0"/>
              <a:t>вниманием </a:t>
            </a:r>
            <a:r>
              <a:rPr lang="ru-RU" dirty="0"/>
              <a:t>и </a:t>
            </a:r>
            <a:r>
              <a:rPr lang="ru-RU" dirty="0" smtClean="0"/>
              <a:t>способностями детей.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0099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97858"/>
            <a:ext cx="6777317" cy="4834772"/>
          </a:xfrm>
        </p:spPr>
        <p:txBody>
          <a:bodyPr/>
          <a:lstStyle/>
          <a:p>
            <a:r>
              <a:rPr lang="ru-RU" dirty="0" smtClean="0"/>
              <a:t>С подростками можно использовать дыхание с использованием одной руки. </a:t>
            </a:r>
          </a:p>
          <a:p>
            <a:r>
              <a:rPr lang="ru-RU" dirty="0" smtClean="0"/>
              <a:t>Можно менять руки в ходе практики. </a:t>
            </a:r>
            <a:endParaRPr lang="ru-RU" dirty="0"/>
          </a:p>
          <a:p>
            <a:r>
              <a:rPr lang="ru-RU" dirty="0" smtClean="0"/>
              <a:t> Можно использовать два варианта положения рук: когда указательный и средний палец располагаются в области третьего глаза, а ноздри закрывают попеременно большой и сложенные безымянный и мизинец. Либо, когда указательный и средний палец лежат на ладони.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8448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016000"/>
            <a:ext cx="6777317" cy="4816629"/>
          </a:xfrm>
        </p:spPr>
        <p:txBody>
          <a:bodyPr/>
          <a:lstStyle/>
          <a:p>
            <a:r>
              <a:rPr lang="en-US" dirty="0" smtClean="0"/>
              <a:t>З</a:t>
            </a:r>
            <a:r>
              <a:rPr lang="ru-RU" dirty="0" err="1" smtClean="0"/>
              <a:t>аболевания</a:t>
            </a:r>
            <a:r>
              <a:rPr lang="ru-RU" dirty="0" smtClean="0"/>
              <a:t> </a:t>
            </a:r>
            <a:r>
              <a:rPr lang="ru-RU" dirty="0" smtClean="0"/>
              <a:t>органов дыхания часто возникают из-за привычки дышать через рот. Чаще напоминайте детям, что нужно дышать через нос, </a:t>
            </a:r>
            <a:r>
              <a:rPr lang="ru-RU" dirty="0" smtClean="0"/>
              <a:t>ведь </a:t>
            </a:r>
            <a:r>
              <a:rPr lang="ru-RU" dirty="0" smtClean="0"/>
              <a:t>проходя через нос, воздух попадает в легкие согретым и очищенным.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0920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371"/>
            <a:ext cx="7024744" cy="1143000"/>
          </a:xfrm>
        </p:spPr>
        <p:txBody>
          <a:bodyPr/>
          <a:lstStyle/>
          <a:p>
            <a:r>
              <a:rPr lang="ru-RU" dirty="0" smtClean="0">
                <a:solidFill>
                  <a:srgbClr val="3366FF"/>
                </a:solidFill>
              </a:rPr>
              <a:t>Дыхание спина к спине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30" y="1397000"/>
            <a:ext cx="7511142" cy="4953000"/>
          </a:xfrm>
        </p:spPr>
        <p:txBody>
          <a:bodyPr>
            <a:normAutofit fontScale="92500"/>
          </a:bodyPr>
          <a:lstStyle/>
          <a:p>
            <a:r>
              <a:rPr lang="ru-RU" dirty="0"/>
              <a:t>Разделите группу на пары. П</a:t>
            </a:r>
            <a:r>
              <a:rPr lang="ru-RU" dirty="0" smtClean="0"/>
              <a:t>артнеры </a:t>
            </a:r>
            <a:r>
              <a:rPr lang="ru-RU" dirty="0"/>
              <a:t>сидят спиной к спине. Почувствуйте </a:t>
            </a:r>
            <a:r>
              <a:rPr lang="ru-RU" dirty="0" smtClean="0"/>
              <a:t>контакт </a:t>
            </a:r>
            <a:r>
              <a:rPr lang="ru-RU" dirty="0"/>
              <a:t>и </a:t>
            </a:r>
            <a:r>
              <a:rPr lang="ru-RU" dirty="0" smtClean="0"/>
              <a:t>поддержку партнера</a:t>
            </a:r>
            <a:r>
              <a:rPr lang="ru-RU" dirty="0"/>
              <a:t>. Вдохните и выдохните с осознанием своего партнера, </a:t>
            </a:r>
            <a:r>
              <a:rPr lang="ru-RU" dirty="0" smtClean="0"/>
              <a:t>почувствуйте </a:t>
            </a:r>
            <a:r>
              <a:rPr lang="ru-RU" dirty="0"/>
              <a:t>как </a:t>
            </a:r>
            <a:r>
              <a:rPr lang="ru-RU" dirty="0" smtClean="0"/>
              <a:t>поднимаются и опускаются плечи, спина </a:t>
            </a:r>
            <a:r>
              <a:rPr lang="ru-RU" dirty="0"/>
              <a:t>и </a:t>
            </a:r>
            <a:r>
              <a:rPr lang="ru-RU" dirty="0" smtClean="0"/>
              <a:t>ребра </a:t>
            </a:r>
            <a:r>
              <a:rPr lang="en-US" dirty="0" smtClean="0"/>
              <a:t>–</a:t>
            </a:r>
            <a:r>
              <a:rPr lang="ru-RU" dirty="0" smtClean="0"/>
              <a:t> ваши и вашего партнера. </a:t>
            </a:r>
            <a:r>
              <a:rPr lang="ru-RU" dirty="0"/>
              <a:t>Направьте дыхание в </a:t>
            </a:r>
            <a:r>
              <a:rPr lang="ru-RU" dirty="0" smtClean="0"/>
              <a:t>разные </a:t>
            </a:r>
            <a:r>
              <a:rPr lang="ru-RU" dirty="0"/>
              <a:t>частях спины - верхней части спины, средней части спины, нижней части спины. Почувствуйте, как </a:t>
            </a:r>
            <a:r>
              <a:rPr lang="ru-RU" dirty="0" smtClean="0"/>
              <a:t>задняя часть тела становится </a:t>
            </a:r>
            <a:r>
              <a:rPr lang="ru-RU" dirty="0"/>
              <a:t>шире на </a:t>
            </a:r>
            <a:r>
              <a:rPr lang="ru-RU" dirty="0" smtClean="0"/>
              <a:t>вдохе и увеличивается площадь соприкосновения с партнером и постепенно уменьшается на </a:t>
            </a:r>
            <a:r>
              <a:rPr lang="ru-RU" dirty="0"/>
              <a:t>выдохе. Попробуйте </a:t>
            </a:r>
            <a:r>
              <a:rPr lang="ru-RU" dirty="0" smtClean="0"/>
              <a:t>дышать синхронно </a:t>
            </a:r>
            <a:r>
              <a:rPr lang="ru-RU" dirty="0"/>
              <a:t>(вдох и выдох вместе) </a:t>
            </a:r>
            <a:r>
              <a:rPr lang="ru-RU" dirty="0" smtClean="0"/>
              <a:t>или разнонаправленно (</a:t>
            </a:r>
            <a:r>
              <a:rPr lang="ru-RU" dirty="0"/>
              <a:t>один партнер </a:t>
            </a:r>
            <a:r>
              <a:rPr lang="ru-RU" dirty="0" smtClean="0"/>
              <a:t>вдыхает, </a:t>
            </a:r>
            <a:r>
              <a:rPr lang="ru-RU" dirty="0"/>
              <a:t>в то время как </a:t>
            </a:r>
            <a:r>
              <a:rPr lang="ru-RU" dirty="0" smtClean="0"/>
              <a:t>другой </a:t>
            </a:r>
            <a:r>
              <a:rPr lang="ru-RU" dirty="0"/>
              <a:t>выдыхает</a:t>
            </a:r>
            <a:r>
              <a:rPr lang="ru-RU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1732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4531" r="-14531"/>
          <a:stretch>
            <a:fillRect/>
          </a:stretch>
        </p:blipFill>
        <p:spPr>
          <a:xfrm>
            <a:off x="-299090" y="798286"/>
            <a:ext cx="9723443" cy="5034343"/>
          </a:xfrm>
        </p:spPr>
      </p:pic>
    </p:spTree>
    <p:extLst>
      <p:ext uri="{BB962C8B-B14F-4D97-AF65-F5344CB8AC3E}">
        <p14:creationId xmlns="" xmlns:p14="http://schemas.microsoft.com/office/powerpoint/2010/main" val="3154479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943430"/>
            <a:ext cx="7656286" cy="4889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Вариант 1. Попросите </a:t>
            </a:r>
            <a:r>
              <a:rPr lang="ru-RU" dirty="0"/>
              <a:t>одного </a:t>
            </a:r>
            <a:r>
              <a:rPr lang="ru-RU" dirty="0" smtClean="0"/>
              <a:t>партнера</a:t>
            </a:r>
            <a:r>
              <a:rPr lang="ru-RU" dirty="0"/>
              <a:t> </a:t>
            </a:r>
            <a:r>
              <a:rPr lang="ru-RU" dirty="0" smtClean="0"/>
              <a:t>издать звук (например, «</a:t>
            </a:r>
            <a:r>
              <a:rPr lang="ru-RU" dirty="0" err="1" smtClean="0"/>
              <a:t>аххх</a:t>
            </a:r>
            <a:r>
              <a:rPr lang="ru-RU" dirty="0" smtClean="0"/>
              <a:t>») </a:t>
            </a:r>
            <a:r>
              <a:rPr lang="ru-RU" dirty="0"/>
              <a:t>петь или говорить. </a:t>
            </a:r>
            <a:r>
              <a:rPr lang="ru-RU" dirty="0" smtClean="0"/>
              <a:t>Спросите другого, где именно он почувствовал звук </a:t>
            </a:r>
            <a:r>
              <a:rPr lang="ru-RU" dirty="0"/>
              <a:t>и </a:t>
            </a:r>
            <a:r>
              <a:rPr lang="ru-RU" dirty="0" smtClean="0"/>
              <a:t>как. По </a:t>
            </a:r>
            <a:r>
              <a:rPr lang="ru-RU" dirty="0"/>
              <a:t>очереди. Поэкспериментируйте с различными звуками и </a:t>
            </a:r>
            <a:r>
              <a:rPr lang="ru-RU" dirty="0" smtClean="0"/>
              <a:t>пением. </a:t>
            </a:r>
            <a:r>
              <a:rPr lang="ru-RU" dirty="0"/>
              <a:t>Как </a:t>
            </a:r>
            <a:r>
              <a:rPr lang="ru-RU" dirty="0" smtClean="0"/>
              <a:t>чувствуются различные звуки? Они разные или одинаковые? Чувствуете ли </a:t>
            </a:r>
            <a:r>
              <a:rPr lang="ru-RU" dirty="0"/>
              <a:t>вы их в одном месте или в разных местах?</a:t>
            </a:r>
          </a:p>
          <a:p>
            <a:r>
              <a:rPr lang="ru-RU" dirty="0" smtClean="0"/>
              <a:t>Вариант 2. Эксперимент </a:t>
            </a:r>
            <a:r>
              <a:rPr lang="ru-RU" dirty="0"/>
              <a:t>с поворотами. </a:t>
            </a:r>
            <a:r>
              <a:rPr lang="ru-RU" dirty="0" smtClean="0"/>
              <a:t>Коснитесь левого колена или бедра вашего </a:t>
            </a:r>
            <a:r>
              <a:rPr lang="ru-RU" dirty="0"/>
              <a:t>партнера правой рукой, </a:t>
            </a:r>
            <a:r>
              <a:rPr lang="ru-RU" dirty="0" smtClean="0"/>
              <a:t>скрутитесь. </a:t>
            </a:r>
            <a:r>
              <a:rPr lang="en-US" dirty="0" err="1" smtClean="0"/>
              <a:t>С</a:t>
            </a:r>
            <a:r>
              <a:rPr lang="ru-RU" dirty="0" smtClean="0"/>
              <a:t>делайте тоже самое в другую сторону. </a:t>
            </a:r>
          </a:p>
          <a:p>
            <a:r>
              <a:rPr lang="ru-RU" dirty="0" smtClean="0"/>
              <a:t>Вариант 3. </a:t>
            </a:r>
            <a:r>
              <a:rPr lang="ru-RU" dirty="0"/>
              <a:t>В</a:t>
            </a:r>
            <a:r>
              <a:rPr lang="ru-RU" dirty="0" smtClean="0"/>
              <a:t>ытяните </a:t>
            </a:r>
            <a:r>
              <a:rPr lang="ru-RU" dirty="0"/>
              <a:t>руки на уровне плеч, </a:t>
            </a:r>
            <a:r>
              <a:rPr lang="ru-RU" dirty="0" smtClean="0"/>
              <a:t>возьмитесь за руки с </a:t>
            </a:r>
            <a:r>
              <a:rPr lang="ru-RU" dirty="0"/>
              <a:t>вашим партнером. </a:t>
            </a:r>
            <a:r>
              <a:rPr lang="ru-RU" dirty="0" smtClean="0"/>
              <a:t>Покачайтесь из </a:t>
            </a:r>
            <a:r>
              <a:rPr lang="ru-RU" dirty="0"/>
              <a:t>стороны в сторону.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9489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4533" r="-14533"/>
          <a:stretch>
            <a:fillRect/>
          </a:stretch>
        </p:blipFill>
        <p:spPr>
          <a:xfrm>
            <a:off x="118199" y="1161144"/>
            <a:ext cx="9022613" cy="4671486"/>
          </a:xfrm>
        </p:spPr>
      </p:pic>
    </p:spTree>
    <p:extLst>
      <p:ext uri="{BB962C8B-B14F-4D97-AF65-F5344CB8AC3E}">
        <p14:creationId xmlns="" xmlns:p14="http://schemas.microsoft.com/office/powerpoint/2010/main" val="3822505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20514"/>
            <a:ext cx="7024744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6600"/>
                </a:solidFill>
              </a:rPr>
              <a:t>Дыхание радости/дыхание дирижера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1" y="1263515"/>
            <a:ext cx="7710715" cy="4995771"/>
          </a:xfrm>
        </p:spPr>
        <p:txBody>
          <a:bodyPr>
            <a:normAutofit fontScale="92500"/>
          </a:bodyPr>
          <a:lstStyle/>
          <a:p>
            <a:r>
              <a:rPr lang="ru-RU" dirty="0"/>
              <a:t>Встаньте прямо со слегка расставьте ноги. Это дыхание имеет три </a:t>
            </a:r>
            <a:r>
              <a:rPr lang="ru-RU" dirty="0" smtClean="0"/>
              <a:t>вдоха и </a:t>
            </a:r>
            <a:r>
              <a:rPr lang="ru-RU" dirty="0"/>
              <a:t>один выдох: четыре части. Каждая часть дыхания сопровождается </a:t>
            </a:r>
            <a:r>
              <a:rPr lang="ru-RU" dirty="0" smtClean="0"/>
              <a:t>движением.</a:t>
            </a:r>
          </a:p>
          <a:p>
            <a:pPr marL="525780" indent="-457200">
              <a:buAutoNum type="arabicPeriod"/>
            </a:pPr>
            <a:r>
              <a:rPr lang="ru-RU" dirty="0" smtClean="0"/>
              <a:t>Вдохнуть </a:t>
            </a:r>
            <a:r>
              <a:rPr lang="ru-RU" dirty="0"/>
              <a:t>и поднять обе руки перед собой до уровня </a:t>
            </a:r>
            <a:r>
              <a:rPr lang="ru-RU" dirty="0" smtClean="0"/>
              <a:t>плеч.</a:t>
            </a:r>
          </a:p>
          <a:p>
            <a:pPr marL="525780" indent="-457200">
              <a:buAutoNum type="arabicPeriod"/>
            </a:pPr>
            <a:r>
              <a:rPr lang="ru-RU" dirty="0" smtClean="0"/>
              <a:t>Вдохнуть и развести руки в стороны.</a:t>
            </a:r>
          </a:p>
          <a:p>
            <a:pPr marL="525780" indent="-457200">
              <a:buAutoNum type="arabicPeriod"/>
            </a:pPr>
            <a:r>
              <a:rPr lang="ru-RU" dirty="0" smtClean="0"/>
              <a:t>Вдохнуть и </a:t>
            </a:r>
            <a:r>
              <a:rPr lang="ru-RU" dirty="0"/>
              <a:t>поднять обе руки над </a:t>
            </a:r>
            <a:r>
              <a:rPr lang="ru-RU" dirty="0" smtClean="0"/>
              <a:t>головой.</a:t>
            </a:r>
          </a:p>
          <a:p>
            <a:pPr marL="525780" indent="-457200">
              <a:buAutoNum type="arabicPeriod"/>
            </a:pPr>
            <a:r>
              <a:rPr lang="ru-RU" dirty="0" smtClean="0"/>
              <a:t>Выдохнуть </a:t>
            </a:r>
            <a:r>
              <a:rPr lang="ru-RU" dirty="0"/>
              <a:t>полностью со слышимым </a:t>
            </a:r>
            <a:r>
              <a:rPr lang="ru-RU" dirty="0" smtClean="0"/>
              <a:t>«</a:t>
            </a:r>
            <a:r>
              <a:rPr lang="ru-RU" dirty="0" err="1" smtClean="0"/>
              <a:t>ххаа</a:t>
            </a:r>
            <a:r>
              <a:rPr lang="ru-RU" dirty="0" smtClean="0"/>
              <a:t>»,  </a:t>
            </a:r>
            <a:r>
              <a:rPr lang="ru-RU" dirty="0"/>
              <a:t>сгибая колени, </a:t>
            </a:r>
            <a:r>
              <a:rPr lang="ru-RU" dirty="0" smtClean="0"/>
              <a:t>опуская </a:t>
            </a:r>
            <a:r>
              <a:rPr lang="ru-RU" dirty="0"/>
              <a:t>руки и </a:t>
            </a:r>
            <a:r>
              <a:rPr lang="ru-RU" dirty="0" smtClean="0"/>
              <a:t>складываясь вперед, как  тряпичная кукла.</a:t>
            </a:r>
            <a:endParaRPr lang="ru-RU" dirty="0"/>
          </a:p>
          <a:p>
            <a:r>
              <a:rPr lang="ru-RU" dirty="0" smtClean="0"/>
              <a:t>Дыхание радости </a:t>
            </a:r>
            <a:r>
              <a:rPr lang="ru-RU" dirty="0"/>
              <a:t>повышает энергию и стимулирует обмен веществ. М</a:t>
            </a:r>
            <a:r>
              <a:rPr lang="ru-RU" dirty="0" smtClean="0"/>
              <a:t>ожет </a:t>
            </a:r>
            <a:r>
              <a:rPr lang="ru-RU" dirty="0"/>
              <a:t>быть использован с любого возраста.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8782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89000"/>
            <a:ext cx="7024744" cy="68942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6600"/>
                </a:solidFill>
              </a:rPr>
              <a:t>Дыхание кролика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50572"/>
            <a:ext cx="6777317" cy="4318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Дыхание кролика учит </a:t>
            </a:r>
            <a:r>
              <a:rPr lang="ru-RU" dirty="0" err="1" smtClean="0"/>
              <a:t>Виломе</a:t>
            </a:r>
            <a:r>
              <a:rPr lang="ru-RU" dirty="0" smtClean="0"/>
              <a:t> </a:t>
            </a:r>
            <a:r>
              <a:rPr lang="ru-RU" dirty="0"/>
              <a:t>или </a:t>
            </a:r>
            <a:r>
              <a:rPr lang="ru-RU" dirty="0" smtClean="0"/>
              <a:t>прерванному дыханию. </a:t>
            </a:r>
            <a:r>
              <a:rPr lang="ru-RU" dirty="0"/>
              <a:t>Здесь акцент делается на вдохе, чтобы увеличить потребление кислорода и стимулирует мозг. </a:t>
            </a:r>
            <a:r>
              <a:rPr lang="ru-RU" dirty="0" smtClean="0"/>
              <a:t>Сморщите носик, как кролики и вдохните в </a:t>
            </a:r>
            <a:r>
              <a:rPr lang="ru-RU" dirty="0"/>
              <a:t>три кратких </a:t>
            </a:r>
            <a:r>
              <a:rPr lang="ru-RU" dirty="0" smtClean="0"/>
              <a:t>«нюха» , </a:t>
            </a:r>
            <a:r>
              <a:rPr lang="ru-RU" dirty="0"/>
              <a:t>затем выдохните полностью. Повторите несколько раз. </a:t>
            </a:r>
            <a:endParaRPr lang="ru-RU" dirty="0" smtClean="0"/>
          </a:p>
          <a:p>
            <a:r>
              <a:rPr lang="ru-RU" dirty="0" smtClean="0"/>
              <a:t>Дошколята могут сделать уши </a:t>
            </a:r>
            <a:r>
              <a:rPr lang="ru-RU" dirty="0"/>
              <a:t>кролика </a:t>
            </a:r>
            <a:r>
              <a:rPr lang="ru-RU" dirty="0" smtClean="0"/>
              <a:t>из </a:t>
            </a:r>
            <a:r>
              <a:rPr lang="ru-RU" dirty="0"/>
              <a:t>пальцев на </a:t>
            </a:r>
            <a:r>
              <a:rPr lang="ru-RU" dirty="0" smtClean="0"/>
              <a:t>макушке: сначала  </a:t>
            </a:r>
            <a:r>
              <a:rPr lang="ru-RU" dirty="0"/>
              <a:t>пальцы согнуты, а затем </a:t>
            </a:r>
            <a:r>
              <a:rPr lang="ru-RU" dirty="0" smtClean="0"/>
              <a:t>выпрямляются с </a:t>
            </a:r>
            <a:r>
              <a:rPr lang="ru-RU" dirty="0"/>
              <a:t>каждым </a:t>
            </a:r>
            <a:r>
              <a:rPr lang="ru-RU" dirty="0" smtClean="0"/>
              <a:t>нюхом. На выдохи пальцы возвращаются в кулачок.</a:t>
            </a:r>
          </a:p>
          <a:p>
            <a:r>
              <a:rPr lang="ru-RU" dirty="0" smtClean="0"/>
              <a:t>Вариант</a:t>
            </a:r>
            <a:r>
              <a:rPr lang="ru-RU" dirty="0"/>
              <a:t>: </a:t>
            </a:r>
            <a:r>
              <a:rPr lang="ru-RU" dirty="0" smtClean="0"/>
              <a:t>можно практиковать дыхание кролика </a:t>
            </a:r>
            <a:r>
              <a:rPr lang="ru-RU" dirty="0"/>
              <a:t>стоя и добавить </a:t>
            </a:r>
            <a:r>
              <a:rPr lang="ru-RU" dirty="0" smtClean="0"/>
              <a:t>прыжок </a:t>
            </a:r>
            <a:r>
              <a:rPr lang="ru-RU" dirty="0"/>
              <a:t>после выдоха.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4774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8673" r="-18673"/>
          <a:stretch>
            <a:fillRect/>
          </a:stretch>
        </p:blipFill>
        <p:spPr>
          <a:xfrm>
            <a:off x="-26945" y="1016000"/>
            <a:ext cx="9302945" cy="4816629"/>
          </a:xfrm>
        </p:spPr>
      </p:pic>
    </p:spTree>
    <p:extLst>
      <p:ext uri="{BB962C8B-B14F-4D97-AF65-F5344CB8AC3E}">
        <p14:creationId xmlns="" xmlns:p14="http://schemas.microsoft.com/office/powerpoint/2010/main" val="1236322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9372"/>
            <a:ext cx="7024744" cy="1143000"/>
          </a:xfrm>
        </p:spPr>
        <p:txBody>
          <a:bodyPr/>
          <a:lstStyle/>
          <a:p>
            <a:r>
              <a:rPr lang="ru-RU" dirty="0" smtClean="0">
                <a:solidFill>
                  <a:srgbClr val="3366FF"/>
                </a:solidFill>
              </a:rPr>
              <a:t>Буря из пузырьков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05858"/>
            <a:ext cx="6777317" cy="4326772"/>
          </a:xfrm>
        </p:spPr>
        <p:txBody>
          <a:bodyPr>
            <a:normAutofit/>
          </a:bodyPr>
          <a:lstStyle/>
          <a:p>
            <a:r>
              <a:rPr lang="ru-RU" dirty="0" smtClean="0"/>
              <a:t>Вам понадобится: полстакана воды, молока или другого напитка, </a:t>
            </a:r>
            <a:r>
              <a:rPr lang="ru-RU" dirty="0"/>
              <a:t>и </a:t>
            </a:r>
            <a:r>
              <a:rPr lang="ru-RU" dirty="0" smtClean="0"/>
              <a:t>соломки. </a:t>
            </a:r>
          </a:p>
          <a:p>
            <a:r>
              <a:rPr lang="ru-RU" dirty="0" smtClean="0"/>
              <a:t>Пусть дети сильно и продолжительно, нежно дуют через </a:t>
            </a:r>
            <a:r>
              <a:rPr lang="ru-RU" dirty="0"/>
              <a:t>соломинку, чтобы создать много мелких пузырьков в </a:t>
            </a:r>
            <a:r>
              <a:rPr lang="ru-RU" dirty="0" smtClean="0"/>
              <a:t>стакане. </a:t>
            </a:r>
            <a:r>
              <a:rPr lang="ru-RU" dirty="0"/>
              <a:t>Фокус усилий на долгий, но </a:t>
            </a:r>
            <a:r>
              <a:rPr lang="ru-RU" dirty="0" smtClean="0"/>
              <a:t>постоянный выдох. </a:t>
            </a:r>
          </a:p>
          <a:p>
            <a:r>
              <a:rPr lang="ru-RU" dirty="0" smtClean="0"/>
              <a:t>Эта </a:t>
            </a:r>
            <a:r>
              <a:rPr lang="ru-RU" dirty="0"/>
              <a:t>игра идеально подходит для детей с астмой, </a:t>
            </a:r>
            <a:r>
              <a:rPr lang="ru-RU" dirty="0" err="1" smtClean="0"/>
              <a:t>муковисцидозом</a:t>
            </a:r>
            <a:r>
              <a:rPr lang="ru-RU" dirty="0" smtClean="0"/>
              <a:t> </a:t>
            </a:r>
            <a:r>
              <a:rPr lang="ru-RU" dirty="0"/>
              <a:t>и т.д.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51948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38657"/>
            <a:ext cx="7024744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3366FF"/>
                </a:solidFill>
              </a:rPr>
              <a:t>Дыхание пчелы, </a:t>
            </a:r>
            <a:r>
              <a:rPr lang="ru-RU" sz="3200" dirty="0" err="1" smtClean="0">
                <a:solidFill>
                  <a:srgbClr val="3366FF"/>
                </a:solidFill>
              </a:rPr>
              <a:t>бхрамари</a:t>
            </a:r>
            <a:r>
              <a:rPr lang="ru-RU" sz="3200" dirty="0" smtClean="0">
                <a:solidFill>
                  <a:srgbClr val="3366FF"/>
                </a:solidFill>
              </a:rPr>
              <a:t> </a:t>
            </a:r>
            <a:r>
              <a:rPr lang="ru-RU" sz="3200" dirty="0" err="1" smtClean="0">
                <a:solidFill>
                  <a:srgbClr val="3366FF"/>
                </a:solidFill>
              </a:rPr>
              <a:t>пранаяма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1" y="1281658"/>
            <a:ext cx="7638143" cy="455097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Это дыхательное упражнение фокусируется на </a:t>
            </a:r>
            <a:r>
              <a:rPr lang="ru-RU" dirty="0" smtClean="0"/>
              <a:t>выдохе, когда </a:t>
            </a:r>
            <a:r>
              <a:rPr lang="ru-RU" dirty="0"/>
              <a:t>звук вибрации резонируют в </a:t>
            </a:r>
            <a:r>
              <a:rPr lang="ru-RU" dirty="0" smtClean="0"/>
              <a:t>теле. </a:t>
            </a:r>
            <a:r>
              <a:rPr lang="ru-RU" dirty="0"/>
              <a:t>Глубоко вдохните и </a:t>
            </a:r>
            <a:r>
              <a:rPr lang="ru-RU" dirty="0" smtClean="0"/>
              <a:t>выдыхайте с жужжащим звуком, похожим </a:t>
            </a:r>
            <a:r>
              <a:rPr lang="ru-RU" dirty="0"/>
              <a:t>на гудение пчел. </a:t>
            </a:r>
            <a:endParaRPr lang="ru-RU" dirty="0" smtClean="0"/>
          </a:p>
          <a:p>
            <a:r>
              <a:rPr lang="ru-RU" dirty="0" smtClean="0"/>
              <a:t>Варианты:</a:t>
            </a:r>
          </a:p>
          <a:p>
            <a:pPr marL="525780" indent="-457200">
              <a:buAutoNum type="arabicPeriod"/>
            </a:pPr>
            <a:r>
              <a:rPr lang="ru-RU" dirty="0" smtClean="0"/>
              <a:t>Пчелиный оркестр: </a:t>
            </a:r>
            <a:r>
              <a:rPr lang="ru-RU" dirty="0"/>
              <a:t>с помощью </a:t>
            </a:r>
            <a:r>
              <a:rPr lang="ru-RU" dirty="0" smtClean="0"/>
              <a:t>с </a:t>
            </a:r>
            <a:r>
              <a:rPr lang="ru-RU" dirty="0"/>
              <a:t>простого движения вверх и вниз </a:t>
            </a:r>
            <a:r>
              <a:rPr lang="ru-RU" dirty="0" smtClean="0"/>
              <a:t>покажите детям, как изменить </a:t>
            </a:r>
            <a:r>
              <a:rPr lang="ru-RU" dirty="0"/>
              <a:t>высоту звука (низкий, средний, высокий) и </a:t>
            </a:r>
            <a:r>
              <a:rPr lang="ru-RU" dirty="0" smtClean="0"/>
              <a:t>попросите их прислушаться к разнице в вибрациях. </a:t>
            </a:r>
            <a:r>
              <a:rPr lang="ru-RU" dirty="0" err="1" smtClean="0"/>
              <a:t>Пустьразные</a:t>
            </a:r>
            <a:r>
              <a:rPr lang="ru-RU" dirty="0" smtClean="0"/>
              <a:t> </a:t>
            </a:r>
            <a:r>
              <a:rPr lang="ru-RU" dirty="0"/>
              <a:t>дети по очереди </a:t>
            </a:r>
            <a:r>
              <a:rPr lang="ru-RU" dirty="0" smtClean="0"/>
              <a:t>дирижируют таким пчелиным оркестром.</a:t>
            </a:r>
          </a:p>
          <a:p>
            <a:pPr marL="525780" indent="-457200">
              <a:buAutoNum type="arabicPeriod"/>
            </a:pPr>
            <a:r>
              <a:rPr lang="ru-RU" dirty="0" err="1" smtClean="0"/>
              <a:t>Пратьяхара</a:t>
            </a:r>
            <a:r>
              <a:rPr lang="ru-RU" dirty="0" smtClean="0"/>
              <a:t>: повторите дыхание пчелы, </a:t>
            </a:r>
            <a:r>
              <a:rPr lang="ru-RU" dirty="0"/>
              <a:t>но на этот раз </a:t>
            </a:r>
            <a:r>
              <a:rPr lang="ru-RU" dirty="0" smtClean="0"/>
              <a:t>закройте уши большими, а глаза остальными пальцами и сосредоточьтесь на вибрациях внутри головы.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7255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9782" r="-9782"/>
          <a:stretch>
            <a:fillRect/>
          </a:stretch>
        </p:blipFill>
        <p:spPr>
          <a:xfrm>
            <a:off x="263350" y="1281664"/>
            <a:ext cx="8602115" cy="4453772"/>
          </a:xfrm>
        </p:spPr>
      </p:pic>
    </p:spTree>
    <p:extLst>
      <p:ext uri="{BB962C8B-B14F-4D97-AF65-F5344CB8AC3E}">
        <p14:creationId xmlns="" xmlns:p14="http://schemas.microsoft.com/office/powerpoint/2010/main" val="162401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61572"/>
            <a:ext cx="6777317" cy="487105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Лесли </a:t>
            </a:r>
            <a:r>
              <a:rPr lang="ru-RU" dirty="0" err="1" smtClean="0"/>
              <a:t>Каминофф</a:t>
            </a:r>
            <a:r>
              <a:rPr lang="ru-RU" dirty="0" smtClean="0"/>
              <a:t>, </a:t>
            </a:r>
            <a:r>
              <a:rPr lang="ru-RU" dirty="0"/>
              <a:t>основатель </a:t>
            </a:r>
            <a:r>
              <a:rPr lang="ru-RU" dirty="0" smtClean="0"/>
              <a:t>«</a:t>
            </a:r>
            <a:r>
              <a:rPr lang="en-US" dirty="0" smtClean="0"/>
              <a:t>Breathing project</a:t>
            </a:r>
            <a:r>
              <a:rPr lang="ru-RU" dirty="0" smtClean="0"/>
              <a:t>», определяет процесс дыхания так:</a:t>
            </a:r>
            <a:endParaRPr lang="ru-RU" dirty="0"/>
          </a:p>
          <a:p>
            <a:pPr marL="68580" indent="0">
              <a:buNone/>
            </a:pPr>
            <a:r>
              <a:rPr lang="ru-RU" dirty="0" smtClean="0"/>
              <a:t>«Дыхание это изменение формы грудной и брюшной полостей». </a:t>
            </a:r>
          </a:p>
          <a:p>
            <a:pPr marL="68580" indent="0">
              <a:buNone/>
            </a:pPr>
            <a:r>
              <a:rPr lang="ru-RU" dirty="0" smtClean="0"/>
              <a:t>Когда </a:t>
            </a:r>
            <a:r>
              <a:rPr lang="ru-RU" dirty="0"/>
              <a:t>мы рождаемся </a:t>
            </a:r>
            <a:r>
              <a:rPr lang="ru-RU" dirty="0" smtClean="0"/>
              <a:t>наши вдохи и выдохи глубокие, плавные </a:t>
            </a:r>
            <a:r>
              <a:rPr lang="ru-RU" dirty="0"/>
              <a:t>и </a:t>
            </a:r>
            <a:r>
              <a:rPr lang="ru-RU" dirty="0" smtClean="0"/>
              <a:t>свободные. Это естественная функция организма. </a:t>
            </a:r>
            <a:r>
              <a:rPr lang="ru-RU" dirty="0"/>
              <a:t>Это происходит</a:t>
            </a:r>
            <a:r>
              <a:rPr lang="ru-RU" dirty="0" smtClean="0"/>
              <a:t>, потому что диафрагма растягивается и опускается на вдохах и поднимается на выдохах. Ключицы поднимаются и разворачиваются вверх и наружу на вдохах </a:t>
            </a:r>
            <a:r>
              <a:rPr lang="ru-RU" dirty="0"/>
              <a:t>и </a:t>
            </a:r>
            <a:r>
              <a:rPr lang="ru-RU" dirty="0" smtClean="0"/>
              <a:t>опускаются выдохах. Плечи </a:t>
            </a:r>
            <a:r>
              <a:rPr lang="ru-RU" dirty="0"/>
              <a:t>вращаются </a:t>
            </a:r>
            <a:r>
              <a:rPr lang="ru-RU" dirty="0" smtClean="0"/>
              <a:t>изнутри наружу при вдохах и внутрь на выдохах.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51431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64804"/>
            <a:ext cx="7024744" cy="69590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66FF"/>
                </a:solidFill>
              </a:rPr>
              <a:t>Дыхание бабочки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42144"/>
            <a:ext cx="6777317" cy="429048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Переплетите пальцы </a:t>
            </a:r>
            <a:r>
              <a:rPr lang="ru-RU" dirty="0"/>
              <a:t>и </a:t>
            </a:r>
            <a:r>
              <a:rPr lang="ru-RU" dirty="0" smtClean="0"/>
              <a:t>поместите кисти под </a:t>
            </a:r>
            <a:r>
              <a:rPr lang="ru-RU" dirty="0"/>
              <a:t>подбородок </a:t>
            </a:r>
            <a:r>
              <a:rPr lang="ru-RU" dirty="0" smtClean="0"/>
              <a:t>ладонями вместе. Во время вдоха </a:t>
            </a:r>
            <a:r>
              <a:rPr lang="ru-RU" dirty="0"/>
              <a:t>через нос поднимите локти вверх и в стороны. </a:t>
            </a:r>
            <a:r>
              <a:rPr lang="ru-RU" dirty="0" smtClean="0"/>
              <a:t>Выдыхая </a:t>
            </a:r>
            <a:r>
              <a:rPr lang="ru-RU" dirty="0"/>
              <a:t>через нос, опустите </a:t>
            </a:r>
            <a:r>
              <a:rPr lang="ru-RU" dirty="0" smtClean="0"/>
              <a:t>локти, в </a:t>
            </a:r>
            <a:r>
              <a:rPr lang="ru-RU" dirty="0"/>
              <a:t>исходное положение. Закройте глаза и сосредоточьтесь на </a:t>
            </a:r>
            <a:r>
              <a:rPr lang="ru-RU" dirty="0" smtClean="0"/>
              <a:t>синхронизации движений: вдох, локти вверх</a:t>
            </a:r>
            <a:r>
              <a:rPr lang="ru-RU" dirty="0"/>
              <a:t>, и выдох, </a:t>
            </a:r>
            <a:r>
              <a:rPr lang="ru-RU" dirty="0" smtClean="0"/>
              <a:t>локти вниз</a:t>
            </a:r>
            <a:r>
              <a:rPr lang="ru-RU" dirty="0"/>
              <a:t>. Повторите </a:t>
            </a:r>
            <a:r>
              <a:rPr lang="ru-RU" dirty="0" smtClean="0"/>
              <a:t>5</a:t>
            </a:r>
            <a:r>
              <a:rPr lang="ru-RU" dirty="0"/>
              <a:t>-10 </a:t>
            </a:r>
            <a:r>
              <a:rPr lang="ru-RU" dirty="0" smtClean="0"/>
              <a:t>циклов Опустите руки руки </a:t>
            </a:r>
            <a:r>
              <a:rPr lang="ru-RU" dirty="0"/>
              <a:t>на </a:t>
            </a:r>
            <a:r>
              <a:rPr lang="ru-RU" dirty="0" smtClean="0"/>
              <a:t>колени, </a:t>
            </a:r>
            <a:r>
              <a:rPr lang="ru-RU" dirty="0"/>
              <a:t>дышать нормально, </a:t>
            </a:r>
            <a:r>
              <a:rPr lang="ru-RU" dirty="0" smtClean="0"/>
              <a:t>чувствуя, движение воздуха в ноздрях. Завершите упражнение глубоким вдохом </a:t>
            </a:r>
            <a:r>
              <a:rPr lang="ru-RU" dirty="0"/>
              <a:t>и </a:t>
            </a:r>
            <a:r>
              <a:rPr lang="ru-RU" dirty="0" smtClean="0"/>
              <a:t>медленным выдохом. </a:t>
            </a:r>
            <a:r>
              <a:rPr lang="ru-RU" dirty="0"/>
              <a:t>Откройте глаза.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66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2310" r="-12310"/>
          <a:stretch>
            <a:fillRect/>
          </a:stretch>
        </p:blipFill>
        <p:spPr>
          <a:xfrm>
            <a:off x="-226509" y="849510"/>
            <a:ext cx="9624510" cy="4983120"/>
          </a:xfrm>
        </p:spPr>
      </p:pic>
    </p:spTree>
    <p:extLst>
      <p:ext uri="{BB962C8B-B14F-4D97-AF65-F5344CB8AC3E}">
        <p14:creationId xmlns="" xmlns:p14="http://schemas.microsoft.com/office/powerpoint/2010/main" val="1536964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62430"/>
            <a:ext cx="7024744" cy="635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6600"/>
                </a:solidFill>
              </a:rPr>
              <a:t>Дыхание дракона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32858"/>
            <a:ext cx="6777317" cy="419977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Из </a:t>
            </a:r>
            <a:r>
              <a:rPr lang="ru-RU" dirty="0" smtClean="0"/>
              <a:t>коленно-локтевой позы (</a:t>
            </a:r>
            <a:r>
              <a:rPr lang="ru-RU" dirty="0" err="1" smtClean="0"/>
              <a:t>марджариасаны</a:t>
            </a:r>
            <a:r>
              <a:rPr lang="ru-RU" dirty="0" smtClean="0"/>
              <a:t>) сделайте низкий выпад. </a:t>
            </a:r>
            <a:r>
              <a:rPr lang="ru-RU" dirty="0"/>
              <a:t>Г</a:t>
            </a:r>
            <a:r>
              <a:rPr lang="ru-RU" dirty="0" smtClean="0"/>
              <a:t>лубоко вдохните, затем </a:t>
            </a:r>
            <a:r>
              <a:rPr lang="ru-RU" dirty="0"/>
              <a:t>высуньте язык и </a:t>
            </a:r>
            <a:r>
              <a:rPr lang="ru-RU" dirty="0" smtClean="0"/>
              <a:t>выдохните через рот так, </a:t>
            </a:r>
            <a:r>
              <a:rPr lang="ru-RU" dirty="0"/>
              <a:t>как </a:t>
            </a:r>
            <a:r>
              <a:rPr lang="ru-RU" dirty="0" smtClean="0"/>
              <a:t>будто вы Огненный Дракон. Можно </a:t>
            </a:r>
            <a:r>
              <a:rPr lang="ru-RU" dirty="0"/>
              <a:t>добавить </a:t>
            </a:r>
            <a:r>
              <a:rPr lang="ru-RU" dirty="0" smtClean="0"/>
              <a:t>действие руками: подтяните руку в к солнечному сплетению/сердцу </a:t>
            </a:r>
            <a:r>
              <a:rPr lang="ru-RU" dirty="0"/>
              <a:t>(внутренний огонь) на вдохе, </a:t>
            </a:r>
            <a:r>
              <a:rPr lang="ru-RU" dirty="0" smtClean="0"/>
              <a:t>и на выдохе вытяните руку вперед и </a:t>
            </a:r>
            <a:r>
              <a:rPr lang="ru-RU" dirty="0"/>
              <a:t>немного </a:t>
            </a:r>
            <a:r>
              <a:rPr lang="ru-RU" dirty="0" smtClean="0"/>
              <a:t>вверх, как будто огонь </a:t>
            </a:r>
            <a:r>
              <a:rPr lang="ru-RU" dirty="0"/>
              <a:t>перекинулся на </a:t>
            </a:r>
            <a:r>
              <a:rPr lang="ru-RU" dirty="0" smtClean="0"/>
              <a:t>грудь и через руки вырвался из ваших пальцев. Повторите другой рукой в другую сторону.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0769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26144"/>
            <a:ext cx="7024744" cy="762000"/>
          </a:xfrm>
        </p:spPr>
        <p:txBody>
          <a:bodyPr/>
          <a:lstStyle/>
          <a:p>
            <a:r>
              <a:rPr lang="ru-RU" dirty="0" smtClean="0">
                <a:solidFill>
                  <a:srgbClr val="3366FF"/>
                </a:solidFill>
              </a:rPr>
              <a:t>Дыхание свечи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30" y="1614714"/>
            <a:ext cx="7710714" cy="471714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Вариант1</a:t>
            </a:r>
            <a:r>
              <a:rPr lang="ru-RU" dirty="0"/>
              <a:t>: Закройте глаза и представьте себе </a:t>
            </a:r>
            <a:r>
              <a:rPr lang="ru-RU" dirty="0" smtClean="0"/>
              <a:t>вкусный красивый  </a:t>
            </a:r>
            <a:r>
              <a:rPr lang="ru-RU" dirty="0"/>
              <a:t>торт </a:t>
            </a:r>
            <a:r>
              <a:rPr lang="ru-RU" dirty="0" smtClean="0"/>
              <a:t>украшенный</a:t>
            </a:r>
            <a:r>
              <a:rPr lang="ru-RU" dirty="0"/>
              <a:t> </a:t>
            </a:r>
            <a:r>
              <a:rPr lang="ru-RU" dirty="0" smtClean="0"/>
              <a:t>с </a:t>
            </a:r>
            <a:r>
              <a:rPr lang="ru-RU" dirty="0"/>
              <a:t>зажженными </a:t>
            </a:r>
            <a:r>
              <a:rPr lang="ru-RU" dirty="0" smtClean="0"/>
              <a:t>свечами. Вдохните </a:t>
            </a:r>
            <a:r>
              <a:rPr lang="ru-RU" dirty="0"/>
              <a:t>и осторожно </a:t>
            </a:r>
            <a:r>
              <a:rPr lang="ru-RU" dirty="0" smtClean="0"/>
              <a:t>задуйте все свечи. </a:t>
            </a:r>
            <a:r>
              <a:rPr lang="ru-RU" dirty="0"/>
              <a:t>Откройте глаза.</a:t>
            </a:r>
          </a:p>
          <a:p>
            <a:r>
              <a:rPr lang="ru-RU" dirty="0" smtClean="0"/>
              <a:t>Вариант 2</a:t>
            </a:r>
            <a:r>
              <a:rPr lang="ru-RU" dirty="0"/>
              <a:t>: Представьте, что ваш </a:t>
            </a:r>
            <a:r>
              <a:rPr lang="ru-RU" dirty="0" smtClean="0"/>
              <a:t>указательный палец это </a:t>
            </a:r>
            <a:r>
              <a:rPr lang="ru-RU" dirty="0"/>
              <a:t>свеча. </a:t>
            </a:r>
            <a:r>
              <a:rPr lang="en-US" dirty="0" err="1" smtClean="0"/>
              <a:t>П</a:t>
            </a:r>
            <a:r>
              <a:rPr lang="ru-RU" dirty="0" err="1" smtClean="0"/>
              <a:t>однесите</a:t>
            </a:r>
            <a:r>
              <a:rPr lang="ru-RU" dirty="0" smtClean="0"/>
              <a:t> его к губам </a:t>
            </a:r>
            <a:r>
              <a:rPr lang="ru-RU" dirty="0"/>
              <a:t>и </a:t>
            </a:r>
            <a:r>
              <a:rPr lang="ru-RU" dirty="0" smtClean="0"/>
              <a:t>задуйте. </a:t>
            </a:r>
            <a:r>
              <a:rPr lang="ru-RU" dirty="0"/>
              <a:t>Это прекрасный </a:t>
            </a:r>
            <a:r>
              <a:rPr lang="ru-RU" dirty="0" smtClean="0"/>
              <a:t>научить детей чувствовать свое тела, так </a:t>
            </a:r>
            <a:r>
              <a:rPr lang="ru-RU" dirty="0"/>
              <a:t>как дети чувствуют </a:t>
            </a:r>
            <a:r>
              <a:rPr lang="ru-RU" dirty="0" smtClean="0"/>
              <a:t>движение воздуха на пальцах. </a:t>
            </a:r>
            <a:r>
              <a:rPr lang="ru-RU" dirty="0"/>
              <a:t>Повторите несколько раз.</a:t>
            </a:r>
          </a:p>
          <a:p>
            <a:r>
              <a:rPr lang="ru-RU" dirty="0" smtClean="0"/>
              <a:t>Вариант 3</a:t>
            </a:r>
            <a:r>
              <a:rPr lang="ru-RU" dirty="0"/>
              <a:t>: </a:t>
            </a:r>
            <a:r>
              <a:rPr lang="ru-RU" dirty="0" smtClean="0"/>
              <a:t>Встаньте на колени. </a:t>
            </a:r>
            <a:r>
              <a:rPr lang="ru-RU" dirty="0"/>
              <a:t>Зажги </a:t>
            </a:r>
            <a:r>
              <a:rPr lang="ru-RU" dirty="0" smtClean="0"/>
              <a:t>свечу</a:t>
            </a:r>
            <a:r>
              <a:rPr lang="ru-RU" dirty="0"/>
              <a:t>, поднимая руки над головой и, </a:t>
            </a:r>
            <a:r>
              <a:rPr lang="ru-RU" dirty="0" smtClean="0"/>
              <a:t>поднимаясь на коленях </a:t>
            </a:r>
            <a:r>
              <a:rPr lang="ru-RU" dirty="0"/>
              <a:t>во время вдоха. П</a:t>
            </a:r>
            <a:r>
              <a:rPr lang="ru-RU" dirty="0" smtClean="0"/>
              <a:t>альцы это пламя, а тело это свеча. На выдохе опустите руки и наклонитесь вниз </a:t>
            </a:r>
            <a:r>
              <a:rPr lang="en-US" dirty="0" smtClean="0"/>
              <a:t>–</a:t>
            </a:r>
            <a:r>
              <a:rPr lang="ru-RU" dirty="0" smtClean="0"/>
              <a:t> задуйте свечу. Попробуйте сделать это в быстром темпе и в медленном. С 12 лет можно пробовать вдыхать и выдыхать порционно.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77781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2428" r="-22428"/>
          <a:stretch>
            <a:fillRect/>
          </a:stretch>
        </p:blipFill>
        <p:spPr>
          <a:xfrm>
            <a:off x="-81374" y="979714"/>
            <a:ext cx="9373029" cy="4852915"/>
          </a:xfrm>
        </p:spPr>
      </p:pic>
    </p:spTree>
    <p:extLst>
      <p:ext uri="{BB962C8B-B14F-4D97-AF65-F5344CB8AC3E}">
        <p14:creationId xmlns="" xmlns:p14="http://schemas.microsoft.com/office/powerpoint/2010/main" val="1880836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16857"/>
            <a:ext cx="7024744" cy="816429"/>
          </a:xfrm>
        </p:spPr>
        <p:txBody>
          <a:bodyPr/>
          <a:lstStyle/>
          <a:p>
            <a:r>
              <a:rPr lang="ru-RU" dirty="0" smtClean="0">
                <a:solidFill>
                  <a:srgbClr val="3366FF"/>
                </a:solidFill>
              </a:rPr>
              <a:t>Дыхание цветка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Представьте, что вы сидите </a:t>
            </a:r>
            <a:r>
              <a:rPr lang="ru-RU" dirty="0" smtClean="0"/>
              <a:t>на поле в красивых цветах. </a:t>
            </a:r>
            <a:r>
              <a:rPr lang="ru-RU" dirty="0"/>
              <a:t>Наслаждайтесь разнообразием цветов, их </a:t>
            </a:r>
            <a:r>
              <a:rPr lang="ru-RU" dirty="0" smtClean="0"/>
              <a:t>яркими цветами, разными формами </a:t>
            </a:r>
            <a:r>
              <a:rPr lang="ru-RU" dirty="0"/>
              <a:t>и </a:t>
            </a:r>
            <a:r>
              <a:rPr lang="ru-RU" dirty="0" smtClean="0"/>
              <a:t>размерами. Протяните </a:t>
            </a:r>
            <a:r>
              <a:rPr lang="ru-RU" dirty="0"/>
              <a:t>руку и представьте, </a:t>
            </a:r>
            <a:r>
              <a:rPr lang="ru-RU" dirty="0" smtClean="0"/>
              <a:t>что берете свой </a:t>
            </a:r>
            <a:r>
              <a:rPr lang="ru-RU" dirty="0"/>
              <a:t>любимый цветок. </a:t>
            </a:r>
            <a:r>
              <a:rPr lang="ru-RU" dirty="0" smtClean="0"/>
              <a:t>Поднесите его к </a:t>
            </a:r>
            <a:r>
              <a:rPr lang="ru-RU" dirty="0"/>
              <a:t>носу и глубоко </a:t>
            </a:r>
            <a:r>
              <a:rPr lang="ru-RU" dirty="0" smtClean="0"/>
              <a:t>вдохните, </a:t>
            </a:r>
            <a:r>
              <a:rPr lang="ru-RU" dirty="0"/>
              <a:t>наслаждаясь опьяняющим ароматом. Аккуратно </a:t>
            </a:r>
            <a:r>
              <a:rPr lang="ru-RU" dirty="0" smtClean="0"/>
              <a:t>отпустите воображаемый цветок на выдохе. </a:t>
            </a:r>
            <a:r>
              <a:rPr lang="ru-RU" dirty="0"/>
              <a:t>Выберите </a:t>
            </a:r>
            <a:r>
              <a:rPr lang="ru-RU" dirty="0" smtClean="0"/>
              <a:t>другой </a:t>
            </a:r>
            <a:r>
              <a:rPr lang="ru-RU" dirty="0"/>
              <a:t>и повторите.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24788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16858"/>
            <a:ext cx="7024744" cy="834572"/>
          </a:xfrm>
        </p:spPr>
        <p:txBody>
          <a:bodyPr/>
          <a:lstStyle/>
          <a:p>
            <a:r>
              <a:rPr lang="ru-RU" dirty="0" smtClean="0">
                <a:solidFill>
                  <a:srgbClr val="3366FF"/>
                </a:solidFill>
              </a:rPr>
              <a:t>Дыхание летящей птицы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1850571"/>
            <a:ext cx="7529286" cy="4299857"/>
          </a:xfrm>
        </p:spPr>
        <p:txBody>
          <a:bodyPr>
            <a:normAutofit fontScale="92500"/>
          </a:bodyPr>
          <a:lstStyle/>
          <a:p>
            <a:r>
              <a:rPr lang="ru-RU" dirty="0"/>
              <a:t>Сядьте, скрестив ноги, руки по бокам. Вдохните и </a:t>
            </a:r>
            <a:r>
              <a:rPr lang="ru-RU" dirty="0" smtClean="0"/>
              <a:t>поднимите руки </a:t>
            </a:r>
            <a:r>
              <a:rPr lang="ru-RU" dirty="0"/>
              <a:t>над головой. Выдохните и опустите руки на пол. </a:t>
            </a:r>
            <a:r>
              <a:rPr lang="ru-RU" dirty="0" smtClean="0"/>
              <a:t>Поднимайте </a:t>
            </a:r>
            <a:r>
              <a:rPr lang="ru-RU" dirty="0"/>
              <a:t>и </a:t>
            </a:r>
            <a:r>
              <a:rPr lang="ru-RU" dirty="0" err="1" smtClean="0"/>
              <a:t>опусткайте</a:t>
            </a:r>
            <a:r>
              <a:rPr lang="ru-RU" dirty="0" smtClean="0"/>
              <a:t> </a:t>
            </a:r>
            <a:r>
              <a:rPr lang="ru-RU" dirty="0"/>
              <a:t>руки с каждым вдохом, как </a:t>
            </a:r>
            <a:r>
              <a:rPr lang="ru-RU" dirty="0" smtClean="0"/>
              <a:t>крылья </a:t>
            </a:r>
            <a:r>
              <a:rPr lang="ru-RU" dirty="0"/>
              <a:t>птицы. Повторите несколько раз. Д</a:t>
            </a:r>
            <a:r>
              <a:rPr lang="ru-RU" dirty="0" smtClean="0"/>
              <a:t>вижения рук координируются </a:t>
            </a:r>
            <a:r>
              <a:rPr lang="ru-RU" dirty="0"/>
              <a:t>с </a:t>
            </a:r>
            <a:r>
              <a:rPr lang="ru-RU" dirty="0" smtClean="0"/>
              <a:t>дыханием. Попробуйте вдыхать </a:t>
            </a:r>
            <a:r>
              <a:rPr lang="ru-RU" dirty="0"/>
              <a:t>быстро и медленно </a:t>
            </a:r>
            <a:r>
              <a:rPr lang="ru-RU" dirty="0" smtClean="0"/>
              <a:t>выдыхать. </a:t>
            </a:r>
            <a:r>
              <a:rPr lang="ru-RU" dirty="0"/>
              <a:t>Повторите несколько раз. </a:t>
            </a:r>
            <a:r>
              <a:rPr lang="ru-RU" dirty="0" smtClean="0"/>
              <a:t>Попробуйте вдыхать медленно </a:t>
            </a:r>
            <a:r>
              <a:rPr lang="ru-RU" dirty="0"/>
              <a:t>и на </a:t>
            </a:r>
            <a:r>
              <a:rPr lang="ru-RU" dirty="0" smtClean="0"/>
              <a:t>выдыхать быстро</a:t>
            </a:r>
            <a:r>
              <a:rPr lang="ru-RU" dirty="0"/>
              <a:t>. Повторите. Это почти всегда </a:t>
            </a:r>
            <a:r>
              <a:rPr lang="ru-RU" dirty="0" smtClean="0"/>
              <a:t>заставляет детей смеяться.</a:t>
            </a:r>
            <a:endParaRPr lang="ru-RU" dirty="0"/>
          </a:p>
          <a:p>
            <a:r>
              <a:rPr lang="ru-RU" dirty="0"/>
              <a:t>Вариант: Встаньте в линию, один </a:t>
            </a:r>
            <a:r>
              <a:rPr lang="ru-RU" dirty="0" smtClean="0"/>
              <a:t>за другим</a:t>
            </a:r>
            <a:r>
              <a:rPr lang="ru-RU" dirty="0"/>
              <a:t>. </a:t>
            </a:r>
            <a:r>
              <a:rPr lang="ru-RU" dirty="0" smtClean="0"/>
              <a:t>Первый руководит, остальные повторяют, летайте так по залу, </a:t>
            </a:r>
            <a:r>
              <a:rPr lang="ru-RU" dirty="0"/>
              <a:t>глубоко дыша.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2030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6741" r="-16741"/>
          <a:stretch>
            <a:fillRect/>
          </a:stretch>
        </p:blipFill>
        <p:spPr>
          <a:xfrm>
            <a:off x="-158945" y="1016000"/>
            <a:ext cx="9302945" cy="4816629"/>
          </a:xfrm>
        </p:spPr>
      </p:pic>
    </p:spTree>
    <p:extLst>
      <p:ext uri="{BB962C8B-B14F-4D97-AF65-F5344CB8AC3E}">
        <p14:creationId xmlns="" xmlns:p14="http://schemas.microsoft.com/office/powerpoint/2010/main" val="19592003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35000"/>
            <a:ext cx="7024744" cy="961571"/>
          </a:xfrm>
        </p:spPr>
        <p:txBody>
          <a:bodyPr/>
          <a:lstStyle/>
          <a:p>
            <a:r>
              <a:rPr lang="ru-RU" dirty="0" smtClean="0">
                <a:solidFill>
                  <a:srgbClr val="FF6600"/>
                </a:solidFill>
              </a:rPr>
              <a:t>Дыхание «ХА»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286" y="1886857"/>
            <a:ext cx="7456714" cy="435428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Это </a:t>
            </a:r>
            <a:r>
              <a:rPr lang="ru-RU" dirty="0" smtClean="0"/>
              <a:t>активная техника </a:t>
            </a:r>
            <a:r>
              <a:rPr lang="ru-RU" dirty="0"/>
              <a:t>дыхания, </a:t>
            </a:r>
            <a:r>
              <a:rPr lang="ru-RU" dirty="0" smtClean="0"/>
              <a:t>которая </a:t>
            </a:r>
            <a:r>
              <a:rPr lang="ru-RU" dirty="0"/>
              <a:t>увеличивает энергию, </a:t>
            </a:r>
            <a:r>
              <a:rPr lang="ru-RU" dirty="0" smtClean="0"/>
              <a:t>разжигает внутренний огонь </a:t>
            </a:r>
            <a:r>
              <a:rPr lang="ru-RU" dirty="0"/>
              <a:t>и стимулирует солнечное сплетение. Вдохните и </a:t>
            </a:r>
            <a:r>
              <a:rPr lang="ru-RU" dirty="0" smtClean="0"/>
              <a:t>поднимите обе </a:t>
            </a:r>
            <a:r>
              <a:rPr lang="ru-RU" dirty="0"/>
              <a:t>руки вверх над головой. </a:t>
            </a:r>
            <a:r>
              <a:rPr lang="ru-RU" dirty="0" smtClean="0"/>
              <a:t>Сожмите кулаки </a:t>
            </a:r>
            <a:r>
              <a:rPr lang="ru-RU" dirty="0"/>
              <a:t>и </a:t>
            </a:r>
            <a:r>
              <a:rPr lang="ru-RU" dirty="0" smtClean="0"/>
              <a:t>резко опустите руки и согните их в </a:t>
            </a:r>
            <a:r>
              <a:rPr lang="ru-RU" dirty="0"/>
              <a:t>локтях </a:t>
            </a:r>
            <a:r>
              <a:rPr lang="ru-RU" dirty="0" smtClean="0"/>
              <a:t>на </a:t>
            </a:r>
            <a:r>
              <a:rPr lang="ru-RU" dirty="0"/>
              <a:t>выдохе с «Ха! Вдох достигать, </a:t>
            </a:r>
            <a:r>
              <a:rPr lang="ru-RU" dirty="0" smtClean="0"/>
              <a:t>со звуком «ХА». Повторите </a:t>
            </a:r>
            <a:r>
              <a:rPr lang="ru-RU" dirty="0"/>
              <a:t>5 раз. Для развлечения </a:t>
            </a:r>
            <a:r>
              <a:rPr lang="ru-RU" dirty="0" smtClean="0"/>
              <a:t>можно варьировать длину «</a:t>
            </a:r>
            <a:r>
              <a:rPr lang="ru-RU" dirty="0"/>
              <a:t>Ха» на выдохе. Попробуйте </a:t>
            </a:r>
            <a:r>
              <a:rPr lang="ru-RU" dirty="0" smtClean="0"/>
              <a:t>это дыхание </a:t>
            </a:r>
            <a:r>
              <a:rPr lang="ru-RU" dirty="0"/>
              <a:t>во время практики </a:t>
            </a:r>
            <a:r>
              <a:rPr lang="ru-RU" dirty="0" err="1" smtClean="0"/>
              <a:t>Уткатасаны</a:t>
            </a:r>
            <a:r>
              <a:rPr lang="ru-RU" dirty="0" smtClean="0"/>
              <a:t>. Эту активная техника дыхание очень просто и ее очень любят любят </a:t>
            </a:r>
            <a:r>
              <a:rPr lang="ru-RU" dirty="0"/>
              <a:t>дети.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91659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98714"/>
            <a:ext cx="7024744" cy="743857"/>
          </a:xfrm>
        </p:spPr>
        <p:txBody>
          <a:bodyPr/>
          <a:lstStyle/>
          <a:p>
            <a:r>
              <a:rPr lang="ru-RU" dirty="0" smtClean="0">
                <a:solidFill>
                  <a:srgbClr val="3366FF"/>
                </a:solidFill>
              </a:rPr>
              <a:t>Дыхание животом и грудью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572" y="1651000"/>
            <a:ext cx="7601858" cy="4499429"/>
          </a:xfrm>
        </p:spPr>
        <p:txBody>
          <a:bodyPr>
            <a:normAutofit/>
          </a:bodyPr>
          <a:lstStyle/>
          <a:p>
            <a:r>
              <a:rPr lang="ru-RU" dirty="0" smtClean="0"/>
              <a:t>Сядьте удобно и положите </a:t>
            </a:r>
            <a:r>
              <a:rPr lang="ru-RU" dirty="0"/>
              <a:t>одну руку на </a:t>
            </a:r>
            <a:r>
              <a:rPr lang="ru-RU" dirty="0" smtClean="0"/>
              <a:t>грудь, другую на </a:t>
            </a:r>
            <a:r>
              <a:rPr lang="ru-RU" dirty="0"/>
              <a:t>живот. </a:t>
            </a:r>
            <a:r>
              <a:rPr lang="ru-RU" dirty="0" smtClean="0"/>
              <a:t>Закройте </a:t>
            </a:r>
            <a:r>
              <a:rPr lang="ru-RU" dirty="0"/>
              <a:t>глаза. Вдохните и </a:t>
            </a:r>
            <a:r>
              <a:rPr lang="ru-RU" dirty="0" smtClean="0"/>
              <a:t>выдохните, </a:t>
            </a:r>
            <a:r>
              <a:rPr lang="ru-RU" dirty="0"/>
              <a:t>обращая внимания на </a:t>
            </a:r>
            <a:r>
              <a:rPr lang="ru-RU" dirty="0" smtClean="0"/>
              <a:t>то, как движется </a:t>
            </a:r>
            <a:r>
              <a:rPr lang="ru-RU" dirty="0"/>
              <a:t>через ваше </a:t>
            </a:r>
            <a:r>
              <a:rPr lang="ru-RU" dirty="0" smtClean="0"/>
              <a:t>тело во время дыхания. </a:t>
            </a:r>
            <a:r>
              <a:rPr lang="ru-RU" dirty="0"/>
              <a:t>По мере взросления ребенка или </a:t>
            </a:r>
            <a:r>
              <a:rPr lang="ru-RU" dirty="0" smtClean="0"/>
              <a:t>с увеличением опыта </a:t>
            </a:r>
            <a:r>
              <a:rPr lang="ru-RU" dirty="0" err="1" smtClean="0"/>
              <a:t>осознавания</a:t>
            </a:r>
            <a:r>
              <a:rPr lang="ru-RU" dirty="0" smtClean="0"/>
              <a:t> дыхания, можно </a:t>
            </a:r>
            <a:r>
              <a:rPr lang="ru-RU" dirty="0"/>
              <a:t>начать направлять дыхание. Вдохните и </a:t>
            </a:r>
            <a:r>
              <a:rPr lang="ru-RU" dirty="0" smtClean="0"/>
              <a:t>заполните сначала живот, или только потом грудь. Выдохните в такой же последовательности: сначала живот</a:t>
            </a:r>
            <a:r>
              <a:rPr lang="ru-RU" dirty="0"/>
              <a:t>, </a:t>
            </a:r>
            <a:r>
              <a:rPr lang="ru-RU" dirty="0" smtClean="0"/>
              <a:t>затем грудь. </a:t>
            </a:r>
            <a:r>
              <a:rPr lang="ru-RU" dirty="0"/>
              <a:t>Повторите.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274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79714"/>
            <a:ext cx="6777317" cy="485291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 мере взросления и роста мы приобретаем нездоровые дыхательные привычки. Неправильная осанка, сила тяжести, стрессы, жизнедеятельность в общем, заболевания и </a:t>
            </a:r>
            <a:r>
              <a:rPr lang="ru-RU" dirty="0"/>
              <a:t>отсутствие </a:t>
            </a:r>
            <a:r>
              <a:rPr lang="ru-RU" dirty="0" smtClean="0"/>
              <a:t>осознанности берут </a:t>
            </a:r>
            <a:r>
              <a:rPr lang="ru-RU" dirty="0"/>
              <a:t>свое. Большинство людей не в полной мере </a:t>
            </a:r>
            <a:r>
              <a:rPr lang="ru-RU" dirty="0" smtClean="0"/>
              <a:t>используют  дыхание</a:t>
            </a:r>
            <a:r>
              <a:rPr lang="ru-RU" dirty="0"/>
              <a:t>, </a:t>
            </a:r>
            <a:r>
              <a:rPr lang="ru-RU" dirty="0" smtClean="0"/>
              <a:t>что наносит вредит их физическому </a:t>
            </a:r>
            <a:r>
              <a:rPr lang="ru-RU" dirty="0"/>
              <a:t>и </a:t>
            </a:r>
            <a:r>
              <a:rPr lang="ru-RU" dirty="0" smtClean="0"/>
              <a:t>эмоциональному здоровью. </a:t>
            </a:r>
            <a:r>
              <a:rPr lang="ru-RU" dirty="0"/>
              <a:t>Первый шаг к исправлению </a:t>
            </a:r>
            <a:r>
              <a:rPr lang="ru-RU" dirty="0" smtClean="0"/>
              <a:t>этой ситуации - это осознанное дыхания</a:t>
            </a:r>
            <a:r>
              <a:rPr lang="ru-RU" dirty="0"/>
              <a:t>, простым </a:t>
            </a:r>
            <a:r>
              <a:rPr lang="ru-RU" dirty="0" smtClean="0"/>
              <a:t>наблюдение за </a:t>
            </a:r>
            <a:r>
              <a:rPr lang="ru-RU" dirty="0"/>
              <a:t>дыхание. </a:t>
            </a:r>
            <a:endParaRPr lang="ru-RU" dirty="0" smtClean="0"/>
          </a:p>
          <a:p>
            <a:r>
              <a:rPr lang="ru-RU" dirty="0" smtClean="0"/>
              <a:t>Каково ваше дыхание? Неравномерное, укороченное, удлиненное или поверхностное? </a:t>
            </a:r>
            <a:r>
              <a:rPr lang="ru-RU" dirty="0"/>
              <a:t>Можете ли вы </a:t>
            </a:r>
            <a:r>
              <a:rPr lang="ru-RU" dirty="0" smtClean="0"/>
              <a:t>сфокусироваться на </a:t>
            </a:r>
            <a:r>
              <a:rPr lang="ru-RU" dirty="0"/>
              <a:t>дыхании, или вы легко </a:t>
            </a:r>
            <a:r>
              <a:rPr lang="ru-RU" dirty="0" smtClean="0"/>
              <a:t>отвлекаетесь?</a:t>
            </a:r>
          </a:p>
          <a:p>
            <a:pPr marL="68580" indent="0">
              <a:buNone/>
            </a:pPr>
            <a:r>
              <a:rPr lang="ru-RU" dirty="0" smtClean="0"/>
              <a:t>«ЛУЧШИЙ СПОСОБ ИЗБАВИТЬСЯ ОТ НАПРЯЖЕНИЯ </a:t>
            </a:r>
            <a:r>
              <a:rPr lang="en-US" dirty="0" smtClean="0"/>
              <a:t>–</a:t>
            </a:r>
            <a:r>
              <a:rPr lang="ru-RU" dirty="0" smtClean="0"/>
              <a:t> ГЛУБОКО ДЫШАТЬ» Байрон Нельсон.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484714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7410" r="-27410"/>
          <a:stretch>
            <a:fillRect/>
          </a:stretch>
        </p:blipFill>
        <p:spPr>
          <a:xfrm>
            <a:off x="-571222" y="852715"/>
            <a:ext cx="10003776" cy="5179486"/>
          </a:xfrm>
        </p:spPr>
      </p:pic>
    </p:spTree>
    <p:extLst>
      <p:ext uri="{BB962C8B-B14F-4D97-AF65-F5344CB8AC3E}">
        <p14:creationId xmlns="" xmlns:p14="http://schemas.microsoft.com/office/powerpoint/2010/main" val="24629051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3366FF"/>
                </a:solidFill>
              </a:rPr>
              <a:t>Фырчание</a:t>
            </a:r>
            <a:r>
              <a:rPr lang="ru-RU" dirty="0" smtClean="0">
                <a:solidFill>
                  <a:srgbClr val="3366FF"/>
                </a:solidFill>
              </a:rPr>
              <a:t> лошади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Встаньте, как будто вы </a:t>
            </a:r>
            <a:r>
              <a:rPr lang="en-US" dirty="0" err="1" smtClean="0"/>
              <a:t>сидите</a:t>
            </a:r>
            <a:r>
              <a:rPr lang="en-US" dirty="0" smtClean="0"/>
              <a:t> </a:t>
            </a:r>
            <a:r>
              <a:rPr lang="en-US" dirty="0" err="1" smtClean="0"/>
              <a:t>верхом</a:t>
            </a:r>
            <a:r>
              <a:rPr lang="en-US" dirty="0" smtClean="0"/>
              <a:t> </a:t>
            </a:r>
            <a:r>
              <a:rPr lang="ru-RU" dirty="0" smtClean="0"/>
              <a:t>на лошади. </a:t>
            </a:r>
            <a:r>
              <a:rPr lang="ru-RU" dirty="0"/>
              <a:t>Вдохните и на </a:t>
            </a:r>
            <a:r>
              <a:rPr lang="ru-RU" dirty="0" smtClean="0"/>
              <a:t>выдохе с шумом выпускайте воздух, фыркайте как лошадь, мотая головой из стороны в сторону, как лошадь. Повторите </a:t>
            </a:r>
            <a:r>
              <a:rPr lang="ru-RU" dirty="0"/>
              <a:t>несколько раз. Эта техника дыхания помогает снять напряжение </a:t>
            </a:r>
            <a:r>
              <a:rPr lang="ru-RU" dirty="0" smtClean="0"/>
              <a:t>с шеи, плеч, челюстей </a:t>
            </a:r>
            <a:r>
              <a:rPr lang="ru-RU" dirty="0"/>
              <a:t>и </a:t>
            </a:r>
            <a:r>
              <a:rPr lang="ru-RU" dirty="0" smtClean="0"/>
              <a:t>лица.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57416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9378"/>
            <a:ext cx="7024744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Воздушный шар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542143"/>
            <a:ext cx="7746999" cy="48260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Это дыхательное упражнение </a:t>
            </a:r>
            <a:r>
              <a:rPr lang="ru-RU" dirty="0" smtClean="0"/>
              <a:t>наполняет вас внутренней энергией, так же, как  воздушный шар наполняется  теплым воздухом. Сложите ладони в форме чаши возле </a:t>
            </a:r>
            <a:r>
              <a:rPr lang="ru-RU" dirty="0"/>
              <a:t>солнечного сплетения. </a:t>
            </a:r>
            <a:r>
              <a:rPr lang="ru-RU" dirty="0" smtClean="0"/>
              <a:t>На выдохе поднимите </a:t>
            </a:r>
            <a:r>
              <a:rPr lang="ru-RU" dirty="0"/>
              <a:t>руки над головой </a:t>
            </a:r>
            <a:r>
              <a:rPr lang="ru-RU" dirty="0" smtClean="0"/>
              <a:t>и слегка поднимите подбородок. </a:t>
            </a:r>
            <a:r>
              <a:rPr lang="ru-RU" dirty="0"/>
              <a:t>На выдохе </a:t>
            </a:r>
            <a:r>
              <a:rPr lang="ru-RU" dirty="0" smtClean="0"/>
              <a:t>опустите руки </a:t>
            </a:r>
            <a:r>
              <a:rPr lang="ru-RU" dirty="0"/>
              <a:t>вниз и опустите </a:t>
            </a:r>
            <a:r>
              <a:rPr lang="ru-RU" dirty="0" smtClean="0"/>
              <a:t>подбородок,  удлиняя заднюю часть </a:t>
            </a:r>
            <a:r>
              <a:rPr lang="ru-RU" dirty="0"/>
              <a:t>шеи. Начинайте медленно затем </a:t>
            </a:r>
            <a:r>
              <a:rPr lang="ru-RU" dirty="0" smtClean="0"/>
              <a:t>увеличьте темп. Продолжайте </a:t>
            </a:r>
            <a:r>
              <a:rPr lang="ru-RU" dirty="0"/>
              <a:t>от 1 до 11 </a:t>
            </a:r>
            <a:r>
              <a:rPr lang="ru-RU" dirty="0" smtClean="0"/>
              <a:t>минут. Затем постепенно замедлитесь. </a:t>
            </a:r>
            <a:r>
              <a:rPr lang="ru-RU" dirty="0"/>
              <a:t>Наконец </a:t>
            </a:r>
            <a:r>
              <a:rPr lang="ru-RU" dirty="0" smtClean="0"/>
              <a:t>поднимите </a:t>
            </a:r>
            <a:r>
              <a:rPr lang="ru-RU" dirty="0"/>
              <a:t>руки вверх над головой, как полный воздушный шар. Подумайте о том, </a:t>
            </a:r>
            <a:r>
              <a:rPr lang="ru-RU" dirty="0" smtClean="0"/>
              <a:t>как чудесно, что все меняется, </a:t>
            </a:r>
            <a:r>
              <a:rPr lang="ru-RU" dirty="0"/>
              <a:t>жизнь всегда в движении</a:t>
            </a:r>
            <a:r>
              <a:rPr lang="ru-RU" dirty="0" smtClean="0"/>
              <a:t>, как хорошо </a:t>
            </a:r>
            <a:r>
              <a:rPr lang="ru-RU" dirty="0"/>
              <a:t>не </a:t>
            </a:r>
            <a:r>
              <a:rPr lang="ru-RU" dirty="0" smtClean="0"/>
              <a:t>останавливаться на чем-то одном, но  открывать </a:t>
            </a:r>
            <a:r>
              <a:rPr lang="ru-RU" dirty="0"/>
              <a:t>свое сердце для новых вещей, новых впечатлений. </a:t>
            </a:r>
            <a:r>
              <a:rPr lang="ru-RU" dirty="0" smtClean="0"/>
              <a:t>Представьте, как  ваш </a:t>
            </a:r>
            <a:r>
              <a:rPr lang="ru-RU" dirty="0"/>
              <a:t>воздушный шар </a:t>
            </a:r>
            <a:r>
              <a:rPr lang="ru-RU" dirty="0" smtClean="0"/>
              <a:t>отрывается </a:t>
            </a:r>
            <a:r>
              <a:rPr lang="ru-RU" dirty="0"/>
              <a:t>от </a:t>
            </a:r>
            <a:r>
              <a:rPr lang="ru-RU" dirty="0" smtClean="0"/>
              <a:t>земли</a:t>
            </a:r>
            <a:r>
              <a:rPr lang="ru-RU" dirty="0"/>
              <a:t> </a:t>
            </a:r>
            <a:r>
              <a:rPr lang="ru-RU" dirty="0" smtClean="0"/>
              <a:t>и поднимается к </a:t>
            </a:r>
            <a:r>
              <a:rPr lang="ru-RU" dirty="0"/>
              <a:t>облакам. Посмотрите вниз и </a:t>
            </a:r>
            <a:r>
              <a:rPr lang="ru-RU" dirty="0" smtClean="0"/>
              <a:t>охватите красоту </a:t>
            </a:r>
            <a:r>
              <a:rPr lang="ru-RU" dirty="0"/>
              <a:t>и </a:t>
            </a:r>
            <a:r>
              <a:rPr lang="ru-RU" dirty="0" smtClean="0"/>
              <a:t>величие всего, </a:t>
            </a:r>
            <a:r>
              <a:rPr lang="ru-RU" dirty="0"/>
              <a:t>что вы видите. </a:t>
            </a:r>
            <a:r>
              <a:rPr lang="ru-RU" dirty="0" smtClean="0"/>
              <a:t>Осознайте ваше </a:t>
            </a:r>
            <a:r>
              <a:rPr lang="ru-RU" dirty="0"/>
              <a:t>телу. Отпустите руки, и пусть они </a:t>
            </a:r>
            <a:r>
              <a:rPr lang="ru-RU" dirty="0" smtClean="0"/>
              <a:t>свободно свисают вниз</a:t>
            </a:r>
            <a:r>
              <a:rPr lang="ru-RU" dirty="0"/>
              <a:t>. Обратите внимание, как вы себя чувствуете. Откройте глаза.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37473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46571" r="-46571"/>
          <a:stretch>
            <a:fillRect/>
          </a:stretch>
        </p:blipFill>
        <p:spPr>
          <a:xfrm>
            <a:off x="-571222" y="852716"/>
            <a:ext cx="10178983" cy="5270200"/>
          </a:xfrm>
        </p:spPr>
      </p:pic>
    </p:spTree>
    <p:extLst>
      <p:ext uri="{BB962C8B-B14F-4D97-AF65-F5344CB8AC3E}">
        <p14:creationId xmlns="" xmlns:p14="http://schemas.microsoft.com/office/powerpoint/2010/main" val="10078024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9378"/>
            <a:ext cx="7024744" cy="1143000"/>
          </a:xfrm>
        </p:spPr>
        <p:txBody>
          <a:bodyPr/>
          <a:lstStyle/>
          <a:p>
            <a:r>
              <a:rPr lang="ru-RU" dirty="0" smtClean="0">
                <a:solidFill>
                  <a:srgbClr val="3366FF"/>
                </a:solidFill>
              </a:rPr>
              <a:t>Дыхание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6600"/>
                </a:solidFill>
              </a:rPr>
              <a:t>льва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858" y="1687286"/>
            <a:ext cx="7656286" cy="440871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Эта техника дыхания особенно </a:t>
            </a:r>
            <a:r>
              <a:rPr lang="ru-RU" dirty="0" smtClean="0"/>
              <a:t>эффективна для освобождения  от негативных эмоций  </a:t>
            </a:r>
            <a:r>
              <a:rPr lang="ru-RU" dirty="0"/>
              <a:t>и является мощным избавления от стресса. </a:t>
            </a:r>
            <a:r>
              <a:rPr lang="ru-RU" dirty="0" smtClean="0"/>
              <a:t>Сядьте в </a:t>
            </a:r>
            <a:r>
              <a:rPr lang="ru-RU" dirty="0" err="1" smtClean="0"/>
              <a:t>ваджрасану</a:t>
            </a:r>
            <a:r>
              <a:rPr lang="ru-RU" dirty="0" smtClean="0"/>
              <a:t>. </a:t>
            </a:r>
            <a:r>
              <a:rPr lang="ru-RU" dirty="0"/>
              <a:t>Подумайте о чем-то </a:t>
            </a:r>
            <a:r>
              <a:rPr lang="ru-RU" dirty="0" smtClean="0"/>
              <a:t>не очень хорошем, что происходит в вашей жизни. Сожмите это, </a:t>
            </a:r>
            <a:r>
              <a:rPr lang="ru-RU" dirty="0"/>
              <a:t>обхватив руками, </a:t>
            </a:r>
            <a:r>
              <a:rPr lang="ru-RU" dirty="0" smtClean="0"/>
              <a:t>сделайте злое лицо, сжимайте это все крепче и  </a:t>
            </a:r>
            <a:r>
              <a:rPr lang="ru-RU" dirty="0"/>
              <a:t>крепко. </a:t>
            </a:r>
            <a:r>
              <a:rPr lang="ru-RU" dirty="0" smtClean="0"/>
              <a:t>А теперь отпустите </a:t>
            </a:r>
            <a:r>
              <a:rPr lang="ru-RU" dirty="0"/>
              <a:t>его, </a:t>
            </a:r>
            <a:r>
              <a:rPr lang="ru-RU" dirty="0" smtClean="0"/>
              <a:t>раскрыв руки </a:t>
            </a:r>
            <a:r>
              <a:rPr lang="ru-RU" dirty="0"/>
              <a:t>вперед и </a:t>
            </a:r>
            <a:r>
              <a:rPr lang="ru-RU" dirty="0" smtClean="0"/>
              <a:t>издав громкий рык, высуньте язык </a:t>
            </a:r>
            <a:r>
              <a:rPr lang="ru-RU" dirty="0"/>
              <a:t>и </a:t>
            </a:r>
            <a:r>
              <a:rPr lang="ru-RU" dirty="0" smtClean="0"/>
              <a:t>выпучите глаза</a:t>
            </a:r>
            <a:r>
              <a:rPr lang="ru-RU" dirty="0"/>
              <a:t>. </a:t>
            </a:r>
            <a:r>
              <a:rPr lang="ru-RU" dirty="0" smtClean="0"/>
              <a:t>Повторите </a:t>
            </a:r>
            <a:r>
              <a:rPr lang="ru-RU" dirty="0"/>
              <a:t>три раза. </a:t>
            </a:r>
            <a:r>
              <a:rPr lang="ru-RU" dirty="0" smtClean="0"/>
              <a:t>Можно предложить </a:t>
            </a:r>
            <a:r>
              <a:rPr lang="ru-RU" dirty="0"/>
              <a:t>различные </a:t>
            </a:r>
            <a:r>
              <a:rPr lang="ru-RU" dirty="0" smtClean="0"/>
              <a:t>уровни громкости </a:t>
            </a:r>
            <a:r>
              <a:rPr lang="ru-RU" dirty="0"/>
              <a:t>для каждого </a:t>
            </a:r>
            <a:r>
              <a:rPr lang="ru-RU" dirty="0" smtClean="0"/>
              <a:t>рева, не теряя при этом интенсивности. Дети </a:t>
            </a:r>
            <a:r>
              <a:rPr lang="ru-RU" dirty="0"/>
              <a:t>любят </a:t>
            </a:r>
            <a:r>
              <a:rPr lang="ru-RU" dirty="0" smtClean="0"/>
              <a:t>это упражнение  </a:t>
            </a:r>
            <a:r>
              <a:rPr lang="ru-RU" dirty="0"/>
              <a:t>и </a:t>
            </a:r>
            <a:r>
              <a:rPr lang="ru-RU" dirty="0" smtClean="0"/>
              <a:t>просят </a:t>
            </a:r>
            <a:r>
              <a:rPr lang="ru-RU" dirty="0"/>
              <a:t>его снова и снова. </a:t>
            </a:r>
            <a:endParaRPr lang="ru-RU" dirty="0" smtClean="0"/>
          </a:p>
          <a:p>
            <a:r>
              <a:rPr lang="ru-RU" dirty="0" smtClean="0"/>
              <a:t>Без громкого рева </a:t>
            </a:r>
            <a:r>
              <a:rPr lang="ru-RU" dirty="0"/>
              <a:t>это может быть успокаивающим дыханием. Увеличение </a:t>
            </a:r>
            <a:r>
              <a:rPr lang="ru-RU" dirty="0" smtClean="0"/>
              <a:t>звука увеличивает </a:t>
            </a:r>
            <a:r>
              <a:rPr lang="ru-RU" dirty="0"/>
              <a:t>энергию.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16081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9333" r="-19333"/>
          <a:stretch>
            <a:fillRect/>
          </a:stretch>
        </p:blipFill>
        <p:spPr>
          <a:xfrm>
            <a:off x="-317223" y="780144"/>
            <a:ext cx="9758485" cy="5052486"/>
          </a:xfrm>
        </p:spPr>
      </p:pic>
    </p:spTree>
    <p:extLst>
      <p:ext uri="{BB962C8B-B14F-4D97-AF65-F5344CB8AC3E}">
        <p14:creationId xmlns="" xmlns:p14="http://schemas.microsoft.com/office/powerpoint/2010/main" val="1601640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38448"/>
            <a:ext cx="7024744" cy="1143000"/>
          </a:xfrm>
        </p:spPr>
        <p:txBody>
          <a:bodyPr>
            <a:normAutofit/>
          </a:bodyPr>
          <a:lstStyle/>
          <a:p>
            <a:r>
              <a:rPr lang="ru-RU" sz="3400" dirty="0" smtClean="0">
                <a:solidFill>
                  <a:srgbClr val="3366FF"/>
                </a:solidFill>
              </a:rPr>
              <a:t>Дыхание океана, </a:t>
            </a:r>
            <a:r>
              <a:rPr lang="ru-RU" sz="3400" dirty="0" err="1" smtClean="0">
                <a:solidFill>
                  <a:srgbClr val="3366FF"/>
                </a:solidFill>
              </a:rPr>
              <a:t>уджайи</a:t>
            </a:r>
            <a:r>
              <a:rPr lang="ru-RU" sz="3400" dirty="0" smtClean="0">
                <a:solidFill>
                  <a:srgbClr val="3366FF"/>
                </a:solidFill>
              </a:rPr>
              <a:t> </a:t>
            </a:r>
            <a:r>
              <a:rPr lang="ru-RU" sz="3400" dirty="0" err="1" smtClean="0">
                <a:solidFill>
                  <a:srgbClr val="3366FF"/>
                </a:solidFill>
              </a:rPr>
              <a:t>пранаяма</a:t>
            </a:r>
            <a:endParaRPr lang="en-US" sz="34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87286"/>
            <a:ext cx="6777317" cy="4145343"/>
          </a:xfrm>
        </p:spPr>
        <p:txBody>
          <a:bodyPr>
            <a:normAutofit/>
          </a:bodyPr>
          <a:lstStyle/>
          <a:p>
            <a:r>
              <a:rPr lang="ru-RU" dirty="0" smtClean="0"/>
              <a:t>Глубоко вдохните и выдыхайте с </a:t>
            </a:r>
            <a:r>
              <a:rPr lang="ru-RU" dirty="0"/>
              <a:t>открытым ртом, </a:t>
            </a:r>
            <a:r>
              <a:rPr lang="ru-RU" dirty="0" smtClean="0"/>
              <a:t>воспроизводя звук </a:t>
            </a:r>
            <a:r>
              <a:rPr lang="ru-RU" dirty="0"/>
              <a:t>океанских волн</a:t>
            </a:r>
            <a:r>
              <a:rPr lang="ru-RU" dirty="0" smtClean="0"/>
              <a:t>, такой, как вы </a:t>
            </a:r>
            <a:r>
              <a:rPr lang="ru-RU" dirty="0"/>
              <a:t>можете услышать в </a:t>
            </a:r>
            <a:r>
              <a:rPr lang="ru-RU" dirty="0" smtClean="0"/>
              <a:t>раковине. </a:t>
            </a:r>
            <a:r>
              <a:rPr lang="ru-RU" dirty="0"/>
              <a:t>Повторите несколько раз с открытым ртом, так что </a:t>
            </a:r>
            <a:r>
              <a:rPr lang="ru-RU" dirty="0" smtClean="0"/>
              <a:t>бы запомнить ощущение. </a:t>
            </a:r>
            <a:r>
              <a:rPr lang="ru-RU" dirty="0"/>
              <a:t>Затем повторите с закрытым ртом, сохраняя заднюю стенку глотки </a:t>
            </a:r>
            <a:r>
              <a:rPr lang="ru-RU" dirty="0" smtClean="0"/>
              <a:t>открытой, слыша шум волн</a:t>
            </a:r>
            <a:r>
              <a:rPr lang="ru-RU" dirty="0"/>
              <a:t>. </a:t>
            </a:r>
            <a:r>
              <a:rPr lang="ru-RU" dirty="0" smtClean="0"/>
              <a:t>Наконец, сохраняйте эти же ощущения во время и </a:t>
            </a:r>
            <a:r>
              <a:rPr lang="ru-RU" dirty="0" err="1" smtClean="0"/>
              <a:t>выдох,а</a:t>
            </a:r>
            <a:r>
              <a:rPr lang="ru-RU" dirty="0" smtClean="0"/>
              <a:t> и вдоха. </a:t>
            </a:r>
            <a:r>
              <a:rPr lang="ru-RU" dirty="0"/>
              <a:t>Это </a:t>
            </a:r>
            <a:r>
              <a:rPr lang="ru-RU" dirty="0" err="1" smtClean="0"/>
              <a:t>Удджайи</a:t>
            </a:r>
            <a:r>
              <a:rPr lang="ru-RU" dirty="0" smtClean="0"/>
              <a:t> </a:t>
            </a:r>
            <a:r>
              <a:rPr lang="ru-RU" dirty="0" err="1" smtClean="0"/>
              <a:t>пранаяма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280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66FF"/>
                </a:solidFill>
              </a:rPr>
              <a:t>Дыхание совы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 время этого дыхательного упражнения </a:t>
            </a:r>
            <a:r>
              <a:rPr lang="ru-RU" dirty="0"/>
              <a:t>вы </a:t>
            </a:r>
            <a:r>
              <a:rPr lang="ru-RU" dirty="0" smtClean="0"/>
              <a:t>кричите, как сова. Вдохните </a:t>
            </a:r>
            <a:r>
              <a:rPr lang="ru-RU" dirty="0"/>
              <a:t>через нос. </a:t>
            </a:r>
            <a:r>
              <a:rPr lang="ru-RU" dirty="0" smtClean="0"/>
              <a:t>Сложите губы, как будто хотите произнести звук «у» и сильно выдохните три раза со звуком «у-</a:t>
            </a:r>
            <a:r>
              <a:rPr lang="en-US" dirty="0" smtClean="0"/>
              <a:t>y-y</a:t>
            </a:r>
            <a:r>
              <a:rPr lang="ru-RU" dirty="0" smtClean="0"/>
              <a:t>». </a:t>
            </a:r>
            <a:r>
              <a:rPr lang="en-US" dirty="0" smtClean="0"/>
              <a:t> </a:t>
            </a:r>
            <a:r>
              <a:rPr lang="ru-RU" dirty="0"/>
              <a:t>С</a:t>
            </a:r>
            <a:r>
              <a:rPr lang="ru-RU" dirty="0" smtClean="0"/>
              <a:t>делайте </a:t>
            </a:r>
            <a:r>
              <a:rPr lang="ru-RU" dirty="0"/>
              <a:t>глубокий вдох. </a:t>
            </a:r>
            <a:r>
              <a:rPr lang="ru-RU" dirty="0" smtClean="0"/>
              <a:t>Повторите </a:t>
            </a:r>
            <a:r>
              <a:rPr lang="ru-RU" dirty="0"/>
              <a:t>3-5 раз. </a:t>
            </a:r>
            <a:r>
              <a:rPr lang="ru-RU" dirty="0" smtClean="0"/>
              <a:t>Посидите немного, дышите </a:t>
            </a:r>
            <a:r>
              <a:rPr lang="ru-RU" dirty="0"/>
              <a:t>нормально. </a:t>
            </a:r>
            <a:r>
              <a:rPr lang="ru-RU" dirty="0" smtClean="0"/>
              <a:t>В конце сделайте глубокий </a:t>
            </a:r>
            <a:r>
              <a:rPr lang="ru-RU" dirty="0"/>
              <a:t>вдох и медленно </a:t>
            </a:r>
            <a:r>
              <a:rPr lang="ru-RU" dirty="0" smtClean="0"/>
              <a:t>выдохните.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26461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1950"/>
            <a:ext cx="7024744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Дыхание под счет, </a:t>
            </a:r>
            <a:r>
              <a:rPr lang="ru-RU" sz="3200" dirty="0" err="1" smtClean="0"/>
              <a:t>Савитри</a:t>
            </a:r>
            <a:r>
              <a:rPr lang="ru-RU" sz="3200" dirty="0" smtClean="0"/>
              <a:t> </a:t>
            </a:r>
            <a:r>
              <a:rPr lang="ru-RU" sz="3200" dirty="0" err="1" smtClean="0"/>
              <a:t>пранаяма</a:t>
            </a:r>
            <a:r>
              <a:rPr lang="ru-RU" sz="3200" dirty="0" smtClean="0"/>
              <a:t>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00745"/>
            <a:ext cx="6777317" cy="2454397"/>
          </a:xfrm>
        </p:spPr>
        <p:txBody>
          <a:bodyPr>
            <a:normAutofit/>
          </a:bodyPr>
          <a:lstStyle/>
          <a:p>
            <a:r>
              <a:rPr lang="ru-RU" dirty="0" smtClean="0"/>
              <a:t>Эта дыхательная техника незаменима для подростков, она позволяет успокоить ум  нервную систему, давая энергию телу. Она выполняется в пропорции 2:1. Длительность вдохов и выдохов  зависит от необходимого эффекта. Известна, как </a:t>
            </a:r>
            <a:r>
              <a:rPr lang="ru-RU" dirty="0" err="1" smtClean="0"/>
              <a:t>Савитри</a:t>
            </a:r>
            <a:r>
              <a:rPr lang="ru-RU" dirty="0" smtClean="0"/>
              <a:t> </a:t>
            </a:r>
            <a:r>
              <a:rPr lang="ru-RU" dirty="0" err="1" smtClean="0"/>
              <a:t>пранаяма</a:t>
            </a:r>
            <a:r>
              <a:rPr lang="ru-RU" dirty="0" smtClean="0"/>
              <a:t>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0986697"/>
              </p:ext>
            </p:extLst>
          </p:nvPr>
        </p:nvGraphicFramePr>
        <p:xfrm>
          <a:off x="1378857" y="395514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счета </a:t>
                      </a:r>
                      <a:r>
                        <a:rPr lang="en-US" dirty="0" smtClean="0"/>
                        <a:t>–</a:t>
                      </a:r>
                      <a:r>
                        <a:rPr lang="ru-RU" dirty="0" smtClean="0"/>
                        <a:t> бодрит</a:t>
                      </a:r>
                      <a:r>
                        <a:rPr lang="ru-RU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счета </a:t>
                      </a:r>
                      <a:r>
                        <a:rPr lang="en-US" dirty="0" smtClean="0"/>
                        <a:t>–</a:t>
                      </a:r>
                      <a:r>
                        <a:rPr lang="ru-RU" dirty="0" smtClean="0"/>
                        <a:t> расслабляет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Вдох на 4 сек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В</a:t>
                      </a:r>
                      <a:r>
                        <a:rPr lang="ru-RU" dirty="0" smtClean="0"/>
                        <a:t>дох на 8 сек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З</a:t>
                      </a:r>
                      <a:r>
                        <a:rPr lang="ru-RU" dirty="0" err="1" smtClean="0"/>
                        <a:t>адержка</a:t>
                      </a:r>
                      <a:r>
                        <a:rPr lang="ru-RU" baseline="0" dirty="0" smtClean="0"/>
                        <a:t> на 2 сек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З</a:t>
                      </a:r>
                      <a:r>
                        <a:rPr lang="ru-RU" dirty="0" err="1" smtClean="0"/>
                        <a:t>адержка</a:t>
                      </a:r>
                      <a:r>
                        <a:rPr lang="ru-RU" dirty="0" smtClean="0"/>
                        <a:t> на 4 сек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Выдох на 4 сек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В</a:t>
                      </a:r>
                      <a:r>
                        <a:rPr lang="ru-RU" dirty="0" err="1" smtClean="0"/>
                        <a:t>ыдох</a:t>
                      </a:r>
                      <a:r>
                        <a:rPr lang="ru-RU" dirty="0" smtClean="0"/>
                        <a:t> на 8 сек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Задержка на 2 сек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З</a:t>
                      </a:r>
                      <a:r>
                        <a:rPr lang="ru-RU" dirty="0" err="1" smtClean="0"/>
                        <a:t>адержка</a:t>
                      </a:r>
                      <a:r>
                        <a:rPr lang="ru-RU" baseline="0" dirty="0" smtClean="0"/>
                        <a:t> на 4 сек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315313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371"/>
            <a:ext cx="7024744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</a:rPr>
              <a:t>Ф</a:t>
            </a:r>
            <a:r>
              <a:rPr lang="ru-RU" dirty="0" err="1" smtClean="0">
                <a:solidFill>
                  <a:srgbClr val="3366FF"/>
                </a:solidFill>
              </a:rPr>
              <a:t>игуры</a:t>
            </a:r>
            <a:r>
              <a:rPr lang="ru-RU" dirty="0" smtClean="0">
                <a:solidFill>
                  <a:srgbClr val="3366FF"/>
                </a:solidFill>
              </a:rPr>
              <a:t> дыхания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4" y="1415144"/>
            <a:ext cx="7783286" cy="493485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Дыхание в квадрате. </a:t>
            </a:r>
            <a:r>
              <a:rPr lang="en-US" dirty="0" err="1" smtClean="0"/>
              <a:t>Сядьте</a:t>
            </a:r>
            <a:r>
              <a:rPr lang="ru-RU" dirty="0" smtClean="0"/>
              <a:t> или лягте в </a:t>
            </a:r>
            <a:r>
              <a:rPr lang="ru-RU" dirty="0" err="1" smtClean="0"/>
              <a:t>Шавасану</a:t>
            </a:r>
            <a:r>
              <a:rPr lang="ru-RU" dirty="0" smtClean="0"/>
              <a:t>, закройте глаза. Представьте себе квадрат. Полностью выдохните. </a:t>
            </a:r>
          </a:p>
          <a:p>
            <a:pPr marL="525780" indent="-457200">
              <a:buAutoNum type="arabicPeriod"/>
            </a:pPr>
            <a:r>
              <a:rPr lang="ru-RU" dirty="0" smtClean="0"/>
              <a:t>Квадратное путешествие. Вдыхайте пока двигаетесь по верхней стороне квадрата, выдыхайте, пока двигаетесь в воображении по правой стороне квадрата, вдыхайте, двигаясь по нижней стороне, выдыхайте, поднимаясь по левой стороне. Повторите, удерживая вниманием «путешествие» по сторонам квадрата.</a:t>
            </a:r>
          </a:p>
          <a:p>
            <a:pPr marL="525780" indent="-457200">
              <a:buAutoNum type="arabicPeriod"/>
            </a:pPr>
            <a:r>
              <a:rPr lang="ru-RU" dirty="0" smtClean="0"/>
              <a:t>Квадратные остановки. </a:t>
            </a:r>
            <a:r>
              <a:rPr lang="en-US" dirty="0" err="1" smtClean="0"/>
              <a:t>В</a:t>
            </a:r>
            <a:r>
              <a:rPr lang="ru-RU" dirty="0" err="1" smtClean="0"/>
              <a:t>дыхайте</a:t>
            </a:r>
            <a:r>
              <a:rPr lang="ru-RU" dirty="0" smtClean="0"/>
              <a:t> на 4 секунды, путешествуя по верхней стороне квадрата, задержите </a:t>
            </a:r>
            <a:r>
              <a:rPr lang="ru-RU" dirty="0" err="1" smtClean="0"/>
              <a:t>дыханияна</a:t>
            </a:r>
            <a:r>
              <a:rPr lang="ru-RU" dirty="0" smtClean="0"/>
              <a:t> 4 секунды  на спуске вниз, выдыхайте на нижней стороне, задержите дыхание при подъеме вверх. </a:t>
            </a:r>
            <a:endParaRPr lang="ru-RU" dirty="0"/>
          </a:p>
          <a:p>
            <a:pPr marL="68580" indent="0">
              <a:buNone/>
            </a:pPr>
            <a:r>
              <a:rPr lang="ru-RU" dirty="0" smtClean="0"/>
              <a:t>Повторите 3-5 раз. </a:t>
            </a:r>
            <a:r>
              <a:rPr lang="en-US" dirty="0" err="1" smtClean="0"/>
              <a:t>В</a:t>
            </a:r>
            <a:r>
              <a:rPr lang="ru-RU" dirty="0" smtClean="0"/>
              <a:t> конце сделайте глубокий вдох и медленно выдохните. Прислушайтесь к всему самочувствию.</a:t>
            </a:r>
          </a:p>
        </p:txBody>
      </p:sp>
    </p:spTree>
    <p:extLst>
      <p:ext uri="{BB962C8B-B14F-4D97-AF65-F5344CB8AC3E}">
        <p14:creationId xmlns="" xmlns:p14="http://schemas.microsoft.com/office/powerpoint/2010/main" val="327983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857" y="798286"/>
            <a:ext cx="7946571" cy="5461000"/>
          </a:xfrm>
        </p:spPr>
        <p:txBody>
          <a:bodyPr>
            <a:normAutofit/>
          </a:bodyPr>
          <a:lstStyle/>
          <a:p>
            <a:r>
              <a:rPr lang="ru-RU" dirty="0"/>
              <a:t>Дыхание омолаживает и уравновешивает тело, </a:t>
            </a:r>
            <a:r>
              <a:rPr lang="ru-RU" dirty="0" smtClean="0"/>
              <a:t>регулируя соотношение кислорода </a:t>
            </a:r>
            <a:r>
              <a:rPr lang="ru-RU" dirty="0"/>
              <a:t>и углекислого газа. Этот </a:t>
            </a:r>
            <a:r>
              <a:rPr lang="ru-RU" dirty="0" smtClean="0"/>
              <a:t>процесс</a:t>
            </a:r>
            <a:r>
              <a:rPr lang="ru-RU" dirty="0"/>
              <a:t> </a:t>
            </a:r>
            <a:r>
              <a:rPr lang="en-US" dirty="0" smtClean="0"/>
              <a:t>–</a:t>
            </a:r>
            <a:r>
              <a:rPr lang="ru-RU" dirty="0" smtClean="0"/>
              <a:t> основа жизнедеятельности. Для нормального функционирования все внутренние </a:t>
            </a:r>
            <a:r>
              <a:rPr lang="ru-RU" dirty="0"/>
              <a:t>органы, системы организма, мозг и т.д., требуют </a:t>
            </a:r>
            <a:r>
              <a:rPr lang="ru-RU" dirty="0" smtClean="0"/>
              <a:t>определенного соотношения кислорода </a:t>
            </a:r>
            <a:r>
              <a:rPr lang="ru-RU" dirty="0"/>
              <a:t>и углекислого </a:t>
            </a:r>
            <a:r>
              <a:rPr lang="ru-RU" dirty="0" smtClean="0"/>
              <a:t>газа. Дисбаланс, например, гипервентиляции</a:t>
            </a:r>
            <a:r>
              <a:rPr lang="ru-RU" dirty="0"/>
              <a:t>, </a:t>
            </a:r>
            <a:r>
              <a:rPr lang="ru-RU" dirty="0" smtClean="0"/>
              <a:t>может быть причиной различных заболеваний: астмы, гипертонии, </a:t>
            </a:r>
            <a:r>
              <a:rPr lang="ru-RU" dirty="0"/>
              <a:t>болезни сердца и </a:t>
            </a:r>
            <a:r>
              <a:rPr lang="ru-RU" dirty="0" smtClean="0"/>
              <a:t>других.</a:t>
            </a:r>
            <a:endParaRPr lang="en-US" dirty="0" smtClean="0"/>
          </a:p>
          <a:p>
            <a:r>
              <a:rPr lang="ru-RU" dirty="0" smtClean="0"/>
              <a:t>Большинство из нас дышит очень поверхностно, используя только верхушки легких, активизируя реакцию  симпатической нервной системы «бей или беги». 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6314661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3377" r="-23377"/>
          <a:stretch>
            <a:fillRect/>
          </a:stretch>
        </p:blipFill>
        <p:spPr>
          <a:xfrm>
            <a:off x="-353508" y="997857"/>
            <a:ext cx="9968734" cy="5161343"/>
          </a:xfrm>
        </p:spPr>
      </p:pic>
    </p:spTree>
    <p:extLst>
      <p:ext uri="{BB962C8B-B14F-4D97-AF65-F5344CB8AC3E}">
        <p14:creationId xmlns="" xmlns:p14="http://schemas.microsoft.com/office/powerpoint/2010/main" val="3230672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714" y="997858"/>
            <a:ext cx="7620000" cy="53158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Дыхание звезды. Представьте пятиконечную звезду. Начните с одного из кончиков. Вдыхайте, пока идете воображением к середине, выдыхайте при движении к кончику. Пройдите так всю звезду. Можно делать задержки внутри, можно подключать тактильное восприятие с заранее изготовленными звездами.</a:t>
            </a:r>
          </a:p>
          <a:p>
            <a:r>
              <a:rPr lang="ru-RU" dirty="0" smtClean="0"/>
              <a:t>Треугольное дыхание. Используйте воображаемый треугольник для руководства. </a:t>
            </a:r>
            <a:r>
              <a:rPr lang="en-US" dirty="0" err="1" smtClean="0"/>
              <a:t>Н</a:t>
            </a:r>
            <a:r>
              <a:rPr lang="ru-RU" dirty="0" err="1" smtClean="0"/>
              <a:t>ачните</a:t>
            </a:r>
            <a:r>
              <a:rPr lang="ru-RU" dirty="0" smtClean="0"/>
              <a:t> с полного выдоха. </a:t>
            </a:r>
            <a:r>
              <a:rPr lang="en-US" dirty="0" err="1" smtClean="0"/>
              <a:t>В</a:t>
            </a:r>
            <a:r>
              <a:rPr lang="ru-RU" dirty="0" err="1" smtClean="0"/>
              <a:t>дыхайте</a:t>
            </a:r>
            <a:r>
              <a:rPr lang="ru-RU" dirty="0" smtClean="0"/>
              <a:t> на счет 1, 2, 3. Выдыхайте на счет 1, 2, 3. Повторите 3-5 раз. </a:t>
            </a:r>
          </a:p>
          <a:p>
            <a:r>
              <a:rPr lang="ru-RU" dirty="0" smtClean="0"/>
              <a:t>Вернитесь к нормальному дыханию и расслабьтесь. Прислушайтесь к себе </a:t>
            </a:r>
            <a:r>
              <a:rPr lang="en-US" dirty="0" smtClean="0"/>
              <a:t>–</a:t>
            </a:r>
            <a:r>
              <a:rPr lang="ru-RU" dirty="0" smtClean="0"/>
              <a:t> как вы себя чувствуете? </a:t>
            </a:r>
            <a:r>
              <a:rPr lang="en-US" dirty="0" err="1" smtClean="0"/>
              <a:t>М</a:t>
            </a:r>
            <a:r>
              <a:rPr lang="ru-RU" dirty="0" err="1" smtClean="0"/>
              <a:t>едленно</a:t>
            </a:r>
            <a:r>
              <a:rPr lang="ru-RU" dirty="0" smtClean="0"/>
              <a:t> откройте глаза.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01675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ve-count-breathing-visual-support.pd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4623" r="-24623"/>
          <a:stretch>
            <a:fillRect/>
          </a:stretch>
        </p:blipFill>
        <p:spPr>
          <a:xfrm>
            <a:off x="-752651" y="653144"/>
            <a:ext cx="10494357" cy="5433486"/>
          </a:xfrm>
        </p:spPr>
      </p:pic>
    </p:spTree>
    <p:extLst>
      <p:ext uri="{BB962C8B-B14F-4D97-AF65-F5344CB8AC3E}">
        <p14:creationId xmlns="" xmlns:p14="http://schemas.microsoft.com/office/powerpoint/2010/main" val="41551845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376"/>
            <a:ext cx="7024744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3366FF"/>
                </a:solidFill>
              </a:rPr>
              <a:t>Д</a:t>
            </a:r>
            <a:r>
              <a:rPr lang="ru-RU" dirty="0" err="1" smtClean="0">
                <a:solidFill>
                  <a:srgbClr val="3366FF"/>
                </a:solidFill>
              </a:rPr>
              <a:t>ыхание</a:t>
            </a:r>
            <a:r>
              <a:rPr lang="ru-RU" dirty="0" smtClean="0">
                <a:solidFill>
                  <a:srgbClr val="3366FF"/>
                </a:solidFill>
              </a:rPr>
              <a:t> с улыбкой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45376"/>
            <a:ext cx="7529286" cy="506833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Искренняя улыбка расслабляет и повышает </a:t>
            </a:r>
            <a:r>
              <a:rPr lang="ru-RU" dirty="0" smtClean="0"/>
              <a:t>настроение. </a:t>
            </a:r>
            <a:r>
              <a:rPr lang="ru-RU" dirty="0"/>
              <a:t>Объединение </a:t>
            </a:r>
            <a:r>
              <a:rPr lang="ru-RU" dirty="0" smtClean="0"/>
              <a:t>улыбки </a:t>
            </a:r>
            <a:r>
              <a:rPr lang="ru-RU" dirty="0"/>
              <a:t>с дыханием </a:t>
            </a:r>
            <a:r>
              <a:rPr lang="ru-RU" dirty="0" smtClean="0"/>
              <a:t>улучшает здоровье и дает чувство целостности. Не спешите, позвольте эмоциям выйти на поверхность. </a:t>
            </a:r>
            <a:r>
              <a:rPr lang="ru-RU" dirty="0"/>
              <a:t>Сядьте </a:t>
            </a:r>
            <a:r>
              <a:rPr lang="ru-RU" dirty="0" smtClean="0"/>
              <a:t>удобно, почувствуйте, как </a:t>
            </a:r>
            <a:r>
              <a:rPr lang="ru-RU" dirty="0"/>
              <a:t>земля поддерживает вас . С закрытыми глазами </a:t>
            </a:r>
            <a:r>
              <a:rPr lang="ru-RU" dirty="0" smtClean="0"/>
              <a:t>представьте, как кто</a:t>
            </a:r>
            <a:r>
              <a:rPr lang="ru-RU" dirty="0"/>
              <a:t>-то </a:t>
            </a:r>
            <a:r>
              <a:rPr lang="ru-RU" dirty="0" smtClean="0"/>
              <a:t>близкий  </a:t>
            </a:r>
            <a:r>
              <a:rPr lang="ru-RU" dirty="0"/>
              <a:t>улыбается вам . </a:t>
            </a:r>
            <a:r>
              <a:rPr lang="ru-RU" dirty="0" smtClean="0"/>
              <a:t>Улыбнитесь </a:t>
            </a:r>
            <a:r>
              <a:rPr lang="ru-RU" dirty="0"/>
              <a:t>в </a:t>
            </a:r>
            <a:r>
              <a:rPr lang="ru-RU" dirty="0" smtClean="0"/>
              <a:t>ответ. </a:t>
            </a:r>
            <a:r>
              <a:rPr lang="ru-RU" dirty="0"/>
              <a:t>Почувствуйте, как ваши глаза и лицо </a:t>
            </a:r>
            <a:r>
              <a:rPr lang="ru-RU" dirty="0" smtClean="0"/>
              <a:t>расслабляются, </a:t>
            </a:r>
            <a:r>
              <a:rPr lang="ru-RU" dirty="0"/>
              <a:t>как вы </a:t>
            </a:r>
            <a:r>
              <a:rPr lang="ru-RU" dirty="0" smtClean="0"/>
              <a:t>улыбаетесь. </a:t>
            </a:r>
            <a:r>
              <a:rPr lang="ru-RU" dirty="0"/>
              <a:t>Почувствуйте </a:t>
            </a:r>
            <a:r>
              <a:rPr lang="ru-RU" dirty="0" smtClean="0"/>
              <a:t>дыхание, сохраняя улыбку </a:t>
            </a:r>
            <a:r>
              <a:rPr lang="ru-RU" dirty="0"/>
              <a:t>на вашем лице . Направьте вашу улыбку </a:t>
            </a:r>
            <a:r>
              <a:rPr lang="ru-RU" dirty="0" smtClean="0"/>
              <a:t>внутрь, позволяя ей мягко </a:t>
            </a:r>
            <a:r>
              <a:rPr lang="ru-RU" dirty="0"/>
              <a:t>течь через ваше </a:t>
            </a:r>
            <a:r>
              <a:rPr lang="ru-RU" dirty="0" smtClean="0"/>
              <a:t>тело. </a:t>
            </a:r>
          </a:p>
          <a:p>
            <a:r>
              <a:rPr lang="ru-RU" dirty="0" smtClean="0"/>
              <a:t>Для </a:t>
            </a:r>
            <a:r>
              <a:rPr lang="ru-RU" dirty="0"/>
              <a:t>детей младшего возраста </a:t>
            </a:r>
            <a:r>
              <a:rPr lang="ru-RU" dirty="0" smtClean="0"/>
              <a:t>используйте </a:t>
            </a:r>
            <a:r>
              <a:rPr lang="ru-RU" dirty="0"/>
              <a:t>основные части </a:t>
            </a:r>
            <a:r>
              <a:rPr lang="ru-RU" dirty="0" smtClean="0"/>
              <a:t>тела: </a:t>
            </a:r>
            <a:r>
              <a:rPr lang="ru-RU" dirty="0"/>
              <a:t>спина , живот, ноги, руки, </a:t>
            </a:r>
            <a:r>
              <a:rPr lang="ru-RU" dirty="0" smtClean="0"/>
              <a:t>грудь, шея, голова. Внимание подростков можно </a:t>
            </a:r>
            <a:r>
              <a:rPr lang="ru-RU" dirty="0"/>
              <a:t>направить </a:t>
            </a:r>
            <a:r>
              <a:rPr lang="ru-RU" dirty="0" smtClean="0"/>
              <a:t>на </a:t>
            </a:r>
            <a:r>
              <a:rPr lang="ru-RU" dirty="0" err="1" smtClean="0"/>
              <a:t>чакры</a:t>
            </a:r>
            <a:r>
              <a:rPr lang="ru-RU" dirty="0" smtClean="0"/>
              <a:t> (тазового дна, низ живота, </a:t>
            </a:r>
            <a:r>
              <a:rPr lang="ru-RU" dirty="0"/>
              <a:t>солнечное </a:t>
            </a:r>
            <a:r>
              <a:rPr lang="ru-RU" dirty="0" smtClean="0"/>
              <a:t>сплетение, сердце, </a:t>
            </a:r>
            <a:r>
              <a:rPr lang="ru-RU" dirty="0"/>
              <a:t>горло, третий </a:t>
            </a:r>
            <a:r>
              <a:rPr lang="ru-RU" dirty="0" smtClean="0"/>
              <a:t>глаз, </a:t>
            </a:r>
            <a:r>
              <a:rPr lang="ru-RU" dirty="0"/>
              <a:t>макушку </a:t>
            </a:r>
            <a:r>
              <a:rPr lang="ru-RU" dirty="0" smtClean="0"/>
              <a:t>головы)</a:t>
            </a:r>
            <a:r>
              <a:rPr lang="ru-RU" dirty="0"/>
              <a:t>, либо через основные органы (сердце, легкие, печень, желудок, </a:t>
            </a:r>
            <a:r>
              <a:rPr lang="ru-RU" dirty="0" smtClean="0"/>
              <a:t>почки).</a:t>
            </a:r>
          </a:p>
          <a:p>
            <a:r>
              <a:rPr lang="ru-RU" dirty="0" smtClean="0"/>
              <a:t>Наслаждайтесь </a:t>
            </a:r>
            <a:r>
              <a:rPr lang="ru-RU" dirty="0"/>
              <a:t>чувством </a:t>
            </a:r>
            <a:r>
              <a:rPr lang="ru-RU" dirty="0" smtClean="0"/>
              <a:t>улыбающейся </a:t>
            </a:r>
            <a:r>
              <a:rPr lang="ru-RU" dirty="0"/>
              <a:t>энергии </a:t>
            </a:r>
            <a:r>
              <a:rPr lang="ru-RU" dirty="0" smtClean="0"/>
              <a:t>в теле.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57790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/>
          <a:lstStyle/>
          <a:p>
            <a:r>
              <a:rPr lang="ru-RU" dirty="0" smtClean="0">
                <a:solidFill>
                  <a:srgbClr val="3366FF"/>
                </a:solidFill>
              </a:rPr>
              <a:t>Дыхание змеи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Выполняйте позу кобры в динамике поднимаясь на выдохе, опускаясь на вдохе. Издавайте на выдохе звук «</a:t>
            </a:r>
            <a:r>
              <a:rPr lang="ru-RU" dirty="0" err="1" smtClean="0"/>
              <a:t>сссссс</a:t>
            </a:r>
            <a:r>
              <a:rPr lang="ru-RU" dirty="0" smtClean="0"/>
              <a:t>», как </a:t>
            </a:r>
            <a:r>
              <a:rPr lang="ru-RU" dirty="0"/>
              <a:t>если бы вы </a:t>
            </a:r>
            <a:r>
              <a:rPr lang="ru-RU" dirty="0" smtClean="0"/>
              <a:t>шипели </a:t>
            </a:r>
            <a:r>
              <a:rPr lang="ru-RU" dirty="0"/>
              <a:t>как змея, </a:t>
            </a:r>
            <a:r>
              <a:rPr lang="ru-RU" dirty="0" smtClean="0"/>
              <a:t>скользящая </a:t>
            </a:r>
            <a:r>
              <a:rPr lang="ru-RU" dirty="0"/>
              <a:t>по </a:t>
            </a:r>
            <a:r>
              <a:rPr lang="ru-RU" dirty="0" smtClean="0"/>
              <a:t>траве. Сосредоточьтесь </a:t>
            </a:r>
            <a:r>
              <a:rPr lang="ru-RU" dirty="0"/>
              <a:t>на </a:t>
            </a:r>
            <a:r>
              <a:rPr lang="ru-RU" dirty="0" smtClean="0"/>
              <a:t>расслаблении горла, плеч </a:t>
            </a:r>
            <a:r>
              <a:rPr lang="ru-RU" dirty="0"/>
              <a:t>и </a:t>
            </a:r>
            <a:r>
              <a:rPr lang="ru-RU" dirty="0" smtClean="0"/>
              <a:t>живота.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46347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66FF"/>
                </a:solidFill>
              </a:rPr>
              <a:t>Плавающие игрушки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Это </a:t>
            </a:r>
            <a:r>
              <a:rPr lang="ru-RU" dirty="0"/>
              <a:t>дыхательное упражнение помогает детям </a:t>
            </a:r>
            <a:r>
              <a:rPr lang="ru-RU" dirty="0" smtClean="0"/>
              <a:t>освоить дыхание животом. Попросите всех </a:t>
            </a:r>
            <a:r>
              <a:rPr lang="ru-RU" dirty="0"/>
              <a:t>детей лечь на спину. </a:t>
            </a:r>
            <a:r>
              <a:rPr lang="ru-RU" dirty="0" smtClean="0"/>
              <a:t>Положите каждому ребенку небольшую игрушку на живот. Попросите детей сделать так, </a:t>
            </a:r>
            <a:r>
              <a:rPr lang="ru-RU" dirty="0"/>
              <a:t>чтобы </a:t>
            </a:r>
            <a:r>
              <a:rPr lang="ru-RU" dirty="0" smtClean="0"/>
              <a:t>животные плавали </a:t>
            </a:r>
            <a:r>
              <a:rPr lang="ru-RU" dirty="0"/>
              <a:t>на волнах дыхания. Вдохните и </a:t>
            </a:r>
            <a:r>
              <a:rPr lang="ru-RU" dirty="0" smtClean="0"/>
              <a:t>игрушка поднимается. </a:t>
            </a:r>
            <a:r>
              <a:rPr lang="ru-RU" dirty="0"/>
              <a:t>Выдохните и </a:t>
            </a:r>
            <a:r>
              <a:rPr lang="ru-RU" dirty="0" smtClean="0"/>
              <a:t>игрушка опускается. </a:t>
            </a:r>
            <a:r>
              <a:rPr lang="ru-RU" dirty="0"/>
              <a:t>Повторите несколько </a:t>
            </a:r>
            <a:r>
              <a:rPr lang="ru-RU" dirty="0" smtClean="0"/>
              <a:t>раз, </a:t>
            </a:r>
            <a:r>
              <a:rPr lang="ru-RU" dirty="0"/>
              <a:t>чтобы </a:t>
            </a:r>
            <a:r>
              <a:rPr lang="ru-RU" dirty="0" smtClean="0"/>
              <a:t>дети</a:t>
            </a:r>
            <a:r>
              <a:rPr lang="ru-RU" dirty="0"/>
              <a:t> </a:t>
            </a:r>
            <a:r>
              <a:rPr lang="ru-RU" dirty="0" smtClean="0"/>
              <a:t>успели расслабиться </a:t>
            </a:r>
            <a:r>
              <a:rPr lang="ru-RU" dirty="0"/>
              <a:t>и насладиться </a:t>
            </a:r>
            <a:r>
              <a:rPr lang="ru-RU" dirty="0" smtClean="0"/>
              <a:t>ощущениями от глубокого дыхания </a:t>
            </a:r>
            <a:r>
              <a:rPr lang="ru-RU" dirty="0"/>
              <a:t>животом.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38074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66FF"/>
                </a:solidFill>
              </a:rPr>
              <a:t>Дыхание «дай пять»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Сядьте удобно. </a:t>
            </a:r>
            <a:r>
              <a:rPr lang="ru-RU" dirty="0" smtClean="0"/>
              <a:t>Поднимайте по одному пальцу, вдыхая </a:t>
            </a:r>
            <a:r>
              <a:rPr lang="ru-RU" dirty="0"/>
              <a:t>через вас </a:t>
            </a:r>
            <a:r>
              <a:rPr lang="ru-RU" dirty="0" smtClean="0"/>
              <a:t>нос, </a:t>
            </a:r>
            <a:r>
              <a:rPr lang="ru-RU" dirty="0"/>
              <a:t>и </a:t>
            </a:r>
            <a:r>
              <a:rPr lang="ru-RU" dirty="0" smtClean="0"/>
              <a:t>считайте в </a:t>
            </a:r>
            <a:r>
              <a:rPr lang="ru-RU" dirty="0"/>
              <a:t>уме: 1, 2, 3, 4, 5. </a:t>
            </a:r>
            <a:r>
              <a:rPr lang="ru-RU" dirty="0" smtClean="0"/>
              <a:t>Сделайте небольшую паузу. </a:t>
            </a:r>
            <a:r>
              <a:rPr lang="ru-RU" dirty="0"/>
              <a:t>На выдохе </a:t>
            </a:r>
            <a:r>
              <a:rPr lang="ru-RU" dirty="0" smtClean="0"/>
              <a:t>считайте в обратную сторону: </a:t>
            </a:r>
            <a:r>
              <a:rPr lang="ru-RU" dirty="0"/>
              <a:t>5, 4, 3, 2, 1, опуская палец </a:t>
            </a:r>
            <a:r>
              <a:rPr lang="ru-RU" dirty="0" smtClean="0"/>
              <a:t>на каждый счет. </a:t>
            </a:r>
            <a:r>
              <a:rPr lang="ru-RU" dirty="0"/>
              <a:t>Повторите два или три раза.</a:t>
            </a:r>
          </a:p>
          <a:p>
            <a:r>
              <a:rPr lang="ru-RU" dirty="0"/>
              <a:t>Вариант: Старшие дети могут начать добавлять </a:t>
            </a:r>
            <a:r>
              <a:rPr lang="ru-RU" dirty="0" smtClean="0"/>
              <a:t>задержки. Дыхание «Дай 5» </a:t>
            </a:r>
            <a:r>
              <a:rPr lang="ru-RU" dirty="0"/>
              <a:t>будет выглядеть следующим </a:t>
            </a:r>
            <a:r>
              <a:rPr lang="ru-RU" dirty="0" smtClean="0"/>
              <a:t>образом. Вдохните</a:t>
            </a:r>
            <a:r>
              <a:rPr lang="ru-RU" dirty="0"/>
              <a:t>, считая до пяти, </a:t>
            </a:r>
            <a:r>
              <a:rPr lang="ru-RU" dirty="0" smtClean="0"/>
              <a:t>сделайте задержку, </a:t>
            </a:r>
            <a:r>
              <a:rPr lang="ru-RU" dirty="0"/>
              <a:t>считая до пяти, выдохните, считая до пяти. Повторите.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19179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47521"/>
            <a:ext cx="7024744" cy="1143000"/>
          </a:xfrm>
        </p:spPr>
        <p:txBody>
          <a:bodyPr/>
          <a:lstStyle/>
          <a:p>
            <a:r>
              <a:rPr lang="ru-RU" dirty="0" smtClean="0">
                <a:solidFill>
                  <a:srgbClr val="FF6600"/>
                </a:solidFill>
              </a:rPr>
              <a:t>Дыхание на носочках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390521"/>
            <a:ext cx="7855857" cy="490504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Это </a:t>
            </a:r>
            <a:r>
              <a:rPr lang="ru-RU" dirty="0" smtClean="0"/>
              <a:t>упражнение </a:t>
            </a:r>
            <a:r>
              <a:rPr lang="ru-RU" dirty="0"/>
              <a:t>тонизирует мышцы ног и </a:t>
            </a:r>
            <a:r>
              <a:rPr lang="ru-RU" dirty="0" smtClean="0"/>
              <a:t>лодыжек, увеличивает выносливость, </a:t>
            </a:r>
            <a:r>
              <a:rPr lang="ru-RU" dirty="0"/>
              <a:t>и улучшает внимание и </a:t>
            </a:r>
            <a:r>
              <a:rPr lang="ru-RU" dirty="0" smtClean="0"/>
              <a:t>волю. Постепенно двигаемся от простого к сложному. </a:t>
            </a:r>
          </a:p>
          <a:p>
            <a:r>
              <a:rPr lang="ru-RU" dirty="0" smtClean="0"/>
              <a:t>Уровень 1. Встаньте, </a:t>
            </a:r>
            <a:r>
              <a:rPr lang="ru-RU" dirty="0"/>
              <a:t>вдохните и </a:t>
            </a:r>
            <a:r>
              <a:rPr lang="ru-RU" dirty="0" smtClean="0"/>
              <a:t>поднимитесь на носочки. Выдохнит</a:t>
            </a:r>
            <a:r>
              <a:rPr lang="ru-RU" dirty="0"/>
              <a:t>е</a:t>
            </a:r>
            <a:r>
              <a:rPr lang="ru-RU" dirty="0" smtClean="0"/>
              <a:t>, </a:t>
            </a:r>
            <a:r>
              <a:rPr lang="ru-RU" dirty="0"/>
              <a:t>и </a:t>
            </a:r>
            <a:r>
              <a:rPr lang="ru-RU" dirty="0" smtClean="0"/>
              <a:t>аккуратно опуститесь. Координируйте движения </a:t>
            </a:r>
            <a:r>
              <a:rPr lang="ru-RU" dirty="0"/>
              <a:t>с </a:t>
            </a:r>
            <a:r>
              <a:rPr lang="ru-RU" dirty="0" smtClean="0"/>
              <a:t>дыханием. Повторите </a:t>
            </a:r>
            <a:r>
              <a:rPr lang="ru-RU" dirty="0"/>
              <a:t>2-3 раза.</a:t>
            </a:r>
          </a:p>
          <a:p>
            <a:r>
              <a:rPr lang="ru-RU" dirty="0"/>
              <a:t>Уровень </a:t>
            </a:r>
            <a:r>
              <a:rPr lang="ru-RU" dirty="0" smtClean="0"/>
              <a:t>2. </a:t>
            </a:r>
            <a:r>
              <a:rPr lang="ru-RU" dirty="0" err="1" smtClean="0"/>
              <a:t>Дабавьте</a:t>
            </a:r>
            <a:r>
              <a:rPr lang="ru-RU" dirty="0" smtClean="0"/>
              <a:t> руки. </a:t>
            </a:r>
            <a:r>
              <a:rPr lang="ru-RU" dirty="0"/>
              <a:t>В</a:t>
            </a:r>
            <a:r>
              <a:rPr lang="ru-RU" dirty="0" smtClean="0"/>
              <a:t>дохните и поднимитесь на носочки, </a:t>
            </a:r>
            <a:r>
              <a:rPr lang="ru-RU" dirty="0"/>
              <a:t>поднимая </a:t>
            </a:r>
            <a:r>
              <a:rPr lang="ru-RU" dirty="0" smtClean="0"/>
              <a:t>руки</a:t>
            </a:r>
            <a:r>
              <a:rPr lang="ru-RU" dirty="0"/>
              <a:t> </a:t>
            </a:r>
            <a:r>
              <a:rPr lang="ru-RU" dirty="0" err="1" smtClean="0"/>
              <a:t>ивытягивая</a:t>
            </a:r>
            <a:r>
              <a:rPr lang="ru-RU" dirty="0" smtClean="0"/>
              <a:t> их </a:t>
            </a:r>
            <a:r>
              <a:rPr lang="ru-RU" dirty="0"/>
              <a:t>над головой. </a:t>
            </a:r>
            <a:r>
              <a:rPr lang="ru-RU" dirty="0" smtClean="0"/>
              <a:t>На выдохе </a:t>
            </a:r>
            <a:r>
              <a:rPr lang="ru-RU" dirty="0"/>
              <a:t>опустите </a:t>
            </a:r>
            <a:r>
              <a:rPr lang="ru-RU" dirty="0" smtClean="0"/>
              <a:t>руки и опуститесь на стопы. Повторите </a:t>
            </a:r>
            <a:r>
              <a:rPr lang="ru-RU" dirty="0"/>
              <a:t>2-3 раза.</a:t>
            </a:r>
          </a:p>
          <a:p>
            <a:r>
              <a:rPr lang="ru-RU" dirty="0"/>
              <a:t>Уровень </a:t>
            </a:r>
            <a:r>
              <a:rPr lang="ru-RU" dirty="0" smtClean="0"/>
              <a:t>3. Закрутите одну ногу вокруг другой. </a:t>
            </a:r>
            <a:r>
              <a:rPr lang="ru-RU" dirty="0"/>
              <a:t>Вдохните и </a:t>
            </a:r>
            <a:r>
              <a:rPr lang="ru-RU" dirty="0" smtClean="0"/>
              <a:t>приподнимитесь на носочки. Выдохните и аккуратно опуститесь. </a:t>
            </a:r>
            <a:r>
              <a:rPr lang="ru-RU" dirty="0"/>
              <a:t>Повторить 2-3 раза. </a:t>
            </a:r>
            <a:r>
              <a:rPr lang="ru-RU" dirty="0" smtClean="0"/>
              <a:t>Поменяйте ноги </a:t>
            </a:r>
            <a:r>
              <a:rPr lang="ru-RU" dirty="0"/>
              <a:t>и повторите с другой стороны.</a:t>
            </a:r>
          </a:p>
          <a:p>
            <a:r>
              <a:rPr lang="ru-RU" dirty="0"/>
              <a:t>Уровень </a:t>
            </a:r>
            <a:r>
              <a:rPr lang="ru-RU" dirty="0" smtClean="0"/>
              <a:t>4. </a:t>
            </a:r>
            <a:r>
              <a:rPr lang="ru-RU" dirty="0"/>
              <a:t>Закрутите одну ногу вокруг другой. Вдохните и приподнимитесь на </a:t>
            </a:r>
            <a:r>
              <a:rPr lang="ru-RU" dirty="0" smtClean="0"/>
              <a:t>носочки, одновременно поднимая вверх обе руки. </a:t>
            </a:r>
            <a:r>
              <a:rPr lang="ru-RU" dirty="0"/>
              <a:t>Выдохните и аккуратно опуститесь. Повторить 2-3 раза. Поменяйте ноги и </a:t>
            </a:r>
            <a:r>
              <a:rPr lang="ru-RU" dirty="0" smtClean="0"/>
              <a:t>повторите.</a:t>
            </a:r>
          </a:p>
          <a:p>
            <a:r>
              <a:rPr lang="ru-RU" dirty="0" smtClean="0"/>
              <a:t>Вариант</a:t>
            </a:r>
            <a:r>
              <a:rPr lang="ru-RU" dirty="0"/>
              <a:t>: Попробуйте все уровни с </a:t>
            </a:r>
            <a:r>
              <a:rPr lang="ru-RU" dirty="0" smtClean="0"/>
              <a:t>согнутыми коленями, в </a:t>
            </a:r>
            <a:r>
              <a:rPr lang="ru-RU" dirty="0" err="1" smtClean="0"/>
              <a:t>Уткатасане</a:t>
            </a:r>
            <a:r>
              <a:rPr lang="ru-RU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01797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66FF"/>
                </a:solidFill>
              </a:rPr>
              <a:t>Дыхание вулкана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Встаньте (ноги на ширине плеч) </a:t>
            </a:r>
            <a:r>
              <a:rPr lang="ru-RU" dirty="0"/>
              <a:t>или </a:t>
            </a:r>
            <a:r>
              <a:rPr lang="ru-RU" dirty="0" smtClean="0"/>
              <a:t>сядьте </a:t>
            </a:r>
            <a:r>
              <a:rPr lang="ru-RU" dirty="0"/>
              <a:t>с </a:t>
            </a:r>
            <a:r>
              <a:rPr lang="ru-RU" dirty="0" smtClean="0"/>
              <a:t>прямым позвоночником. Соедините ладони перед грудью (</a:t>
            </a:r>
            <a:r>
              <a:rPr lang="ru-RU" dirty="0" err="1"/>
              <a:t>Анджали</a:t>
            </a:r>
            <a:r>
              <a:rPr lang="ru-RU" dirty="0"/>
              <a:t> мудра). Сделайте медленный, глубокий вдох через нос и </a:t>
            </a:r>
            <a:r>
              <a:rPr lang="ru-RU" dirty="0" smtClean="0"/>
              <a:t>остановитесь на верхушке вдоха. </a:t>
            </a:r>
            <a:r>
              <a:rPr lang="en-US" dirty="0" err="1" smtClean="0"/>
              <a:t>Н</a:t>
            </a:r>
            <a:r>
              <a:rPr lang="ru-RU" dirty="0" smtClean="0"/>
              <a:t>а задержке поднимите руки </a:t>
            </a:r>
            <a:r>
              <a:rPr lang="ru-RU" dirty="0"/>
              <a:t>над головой. Медленно выдохните, </a:t>
            </a:r>
            <a:r>
              <a:rPr lang="ru-RU" dirty="0" smtClean="0"/>
              <a:t>опуская руки через стороны и соединяя их опять перед грудью.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94824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66FF"/>
                </a:solidFill>
              </a:rPr>
              <a:t>Дыхание </a:t>
            </a:r>
            <a:r>
              <a:rPr lang="en-US" dirty="0" smtClean="0">
                <a:solidFill>
                  <a:srgbClr val="3366FF"/>
                </a:solidFill>
              </a:rPr>
              <a:t>–</a:t>
            </a:r>
            <a:r>
              <a:rPr lang="ru-RU" dirty="0" smtClean="0">
                <a:solidFill>
                  <a:srgbClr val="3366FF"/>
                </a:solidFill>
              </a:rPr>
              <a:t> свист.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Сядьте с прямой спиной. Свист может быть </a:t>
            </a:r>
            <a:r>
              <a:rPr lang="ru-RU" dirty="0" smtClean="0"/>
              <a:t>на </a:t>
            </a:r>
            <a:r>
              <a:rPr lang="ru-RU" dirty="0"/>
              <a:t>вдохе, выдохе или </a:t>
            </a:r>
            <a:r>
              <a:rPr lang="ru-RU" dirty="0" smtClean="0"/>
              <a:t>и на вдохе, и на выдохе. </a:t>
            </a:r>
            <a:r>
              <a:rPr lang="ru-RU" dirty="0"/>
              <a:t>Закройте </a:t>
            </a:r>
            <a:r>
              <a:rPr lang="ru-RU" dirty="0" smtClean="0"/>
              <a:t>глаза.</a:t>
            </a:r>
            <a:endParaRPr lang="ru-RU" dirty="0"/>
          </a:p>
          <a:p>
            <a:r>
              <a:rPr lang="ru-RU" dirty="0" smtClean="0"/>
              <a:t>Вдох. Свистите </a:t>
            </a:r>
            <a:r>
              <a:rPr lang="ru-RU" dirty="0"/>
              <a:t>на вдохе, </a:t>
            </a:r>
            <a:r>
              <a:rPr lang="ru-RU" dirty="0" smtClean="0"/>
              <a:t>делая акцент </a:t>
            </a:r>
            <a:r>
              <a:rPr lang="ru-RU" dirty="0"/>
              <a:t>на звук. Выдохните через нос.</a:t>
            </a:r>
          </a:p>
          <a:p>
            <a:r>
              <a:rPr lang="ru-RU" dirty="0" smtClean="0"/>
              <a:t>Выдох. Свистите </a:t>
            </a:r>
            <a:r>
              <a:rPr lang="ru-RU" dirty="0"/>
              <a:t>на выдохе, первый вдох через нос, выдох через рот </a:t>
            </a:r>
            <a:r>
              <a:rPr lang="ru-RU" dirty="0" smtClean="0"/>
              <a:t>с пронзительным свистом. </a:t>
            </a:r>
            <a:r>
              <a:rPr lang="ru-RU" dirty="0"/>
              <a:t>Акцент на звук.</a:t>
            </a:r>
          </a:p>
          <a:p>
            <a:r>
              <a:rPr lang="ru-RU" dirty="0" smtClean="0"/>
              <a:t>И вдох, и выдох. Свистите и на вдохе </a:t>
            </a:r>
            <a:r>
              <a:rPr lang="ru-RU" dirty="0"/>
              <a:t>и </a:t>
            </a:r>
            <a:r>
              <a:rPr lang="ru-RU" dirty="0" smtClean="0"/>
              <a:t>на выдохе. Сосредоточьте </a:t>
            </a:r>
            <a:r>
              <a:rPr lang="ru-RU" dirty="0"/>
              <a:t>свое внимание на </a:t>
            </a:r>
            <a:r>
              <a:rPr lang="ru-RU" dirty="0" smtClean="0"/>
              <a:t>звуке.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042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71" y="979714"/>
            <a:ext cx="7873999" cy="537028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Дыхательные упражнения в йоге учат нас обращать внимание </a:t>
            </a:r>
            <a:r>
              <a:rPr lang="ru-RU" dirty="0"/>
              <a:t>на </a:t>
            </a:r>
            <a:r>
              <a:rPr lang="ru-RU" dirty="0" smtClean="0"/>
              <a:t>дыхание </a:t>
            </a:r>
            <a:r>
              <a:rPr lang="ru-RU" dirty="0"/>
              <a:t>и </a:t>
            </a:r>
            <a:r>
              <a:rPr lang="ru-RU" dirty="0" smtClean="0"/>
              <a:t>подсказывает, как </a:t>
            </a:r>
            <a:r>
              <a:rPr lang="ru-RU" dirty="0"/>
              <a:t>лучше использовать наши </a:t>
            </a:r>
            <a:r>
              <a:rPr lang="ru-RU" dirty="0" smtClean="0"/>
              <a:t>легкие, </a:t>
            </a:r>
            <a:r>
              <a:rPr lang="ru-RU" dirty="0" err="1" smtClean="0"/>
              <a:t>задействуя</a:t>
            </a:r>
            <a:r>
              <a:rPr lang="ru-RU" dirty="0" smtClean="0"/>
              <a:t> нижние доли легких, </a:t>
            </a:r>
            <a:r>
              <a:rPr lang="ru-RU" dirty="0"/>
              <a:t>которые связаны с парасимпатической нервной </a:t>
            </a:r>
            <a:r>
              <a:rPr lang="ru-RU" dirty="0" smtClean="0"/>
              <a:t>системой, что замедляет частоту </a:t>
            </a:r>
            <a:r>
              <a:rPr lang="ru-RU" dirty="0"/>
              <a:t>сердечных сокращений, расслабляет и </a:t>
            </a:r>
            <a:r>
              <a:rPr lang="ru-RU" dirty="0" smtClean="0"/>
              <a:t>успокаивае</a:t>
            </a:r>
            <a:r>
              <a:rPr lang="ru-RU" dirty="0"/>
              <a:t>т</a:t>
            </a:r>
            <a:r>
              <a:rPr lang="ru-RU" dirty="0" smtClean="0"/>
              <a:t>. </a:t>
            </a:r>
            <a:r>
              <a:rPr lang="ru-RU" dirty="0"/>
              <a:t>Дыхательные упражнения помогают очистить носовые </a:t>
            </a:r>
            <a:r>
              <a:rPr lang="ru-RU" dirty="0" smtClean="0"/>
              <a:t>ходы, тонизируют дыхательную мускулатуру, обеспечивают максимальное насыщение клеток кислородом и повышают осознанность.</a:t>
            </a:r>
            <a:endParaRPr lang="ru-RU" dirty="0"/>
          </a:p>
          <a:p>
            <a:r>
              <a:rPr lang="ru-RU" dirty="0"/>
              <a:t>Научившись контролировать </a:t>
            </a:r>
            <a:r>
              <a:rPr lang="ru-RU" dirty="0" smtClean="0"/>
              <a:t>дыхание, </a:t>
            </a:r>
            <a:r>
              <a:rPr lang="ru-RU" dirty="0"/>
              <a:t>мы можем влиять на </a:t>
            </a:r>
            <a:r>
              <a:rPr lang="ru-RU" dirty="0" smtClean="0"/>
              <a:t>эмоциональное состояние, способность </a:t>
            </a:r>
            <a:r>
              <a:rPr lang="ru-RU" dirty="0"/>
              <a:t>к </a:t>
            </a:r>
            <a:r>
              <a:rPr lang="ru-RU" dirty="0" smtClean="0"/>
              <a:t>направлять внимание </a:t>
            </a:r>
            <a:r>
              <a:rPr lang="ru-RU" dirty="0"/>
              <a:t>и </a:t>
            </a:r>
            <a:r>
              <a:rPr lang="ru-RU" dirty="0" smtClean="0"/>
              <a:t>движение </a:t>
            </a:r>
            <a:r>
              <a:rPr lang="ru-RU" dirty="0"/>
              <a:t>энергия в </a:t>
            </a:r>
            <a:r>
              <a:rPr lang="ru-RU" dirty="0" smtClean="0"/>
              <a:t>теле. В </a:t>
            </a:r>
            <a:r>
              <a:rPr lang="ru-RU" dirty="0"/>
              <a:t>йоге мы </a:t>
            </a:r>
            <a:r>
              <a:rPr lang="ru-RU" dirty="0" smtClean="0"/>
              <a:t>учимся глубоко дышать и изучаем другие варианты дыхания </a:t>
            </a:r>
            <a:r>
              <a:rPr lang="ru-RU" dirty="0"/>
              <a:t>и </a:t>
            </a:r>
            <a:r>
              <a:rPr lang="ru-RU" dirty="0" smtClean="0"/>
              <a:t>можем таким образом работать над любыми неправильными дыхательными привычками. </a:t>
            </a:r>
            <a:r>
              <a:rPr lang="ru-RU" dirty="0"/>
              <a:t>Практика </a:t>
            </a:r>
            <a:r>
              <a:rPr lang="ru-RU" dirty="0" err="1"/>
              <a:t>пранаямы</a:t>
            </a:r>
            <a:r>
              <a:rPr lang="ru-RU" dirty="0"/>
              <a:t> укрепляет все мышцы , участвующие в дыхании и помогает </a:t>
            </a:r>
            <a:r>
              <a:rPr lang="ru-RU" dirty="0" smtClean="0"/>
              <a:t>расширить объем легких </a:t>
            </a:r>
            <a:r>
              <a:rPr lang="ru-RU" dirty="0"/>
              <a:t>при оптимизации дыхательной функции 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38929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467206" cy="170216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Игры с дыханием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1315582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Дыхание </a:t>
            </a:r>
            <a:r>
              <a:rPr lang="en-US" dirty="0" smtClean="0"/>
              <a:t>–</a:t>
            </a:r>
            <a:r>
              <a:rPr lang="ru-RU" dirty="0" smtClean="0"/>
              <a:t> </a:t>
            </a:r>
            <a:r>
              <a:rPr lang="ru-RU" dirty="0" err="1" smtClean="0"/>
              <a:t>аффирмация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Это дыхание сочетает в себе </a:t>
            </a:r>
            <a:r>
              <a:rPr lang="ru-RU" dirty="0" smtClean="0"/>
              <a:t>пользу </a:t>
            </a:r>
            <a:r>
              <a:rPr lang="ru-RU" dirty="0" err="1" smtClean="0"/>
              <a:t>пранаямы</a:t>
            </a:r>
            <a:r>
              <a:rPr lang="ru-RU" dirty="0" smtClean="0"/>
              <a:t> </a:t>
            </a:r>
            <a:r>
              <a:rPr lang="ru-RU" dirty="0"/>
              <a:t>с </a:t>
            </a:r>
            <a:r>
              <a:rPr lang="ru-RU" dirty="0" err="1" smtClean="0"/>
              <a:t>аффирмациями</a:t>
            </a:r>
            <a:r>
              <a:rPr lang="ru-RU" dirty="0" smtClean="0"/>
              <a:t>. </a:t>
            </a:r>
            <a:r>
              <a:rPr lang="ru-RU" dirty="0"/>
              <a:t>Д</a:t>
            </a:r>
            <a:r>
              <a:rPr lang="ru-RU" dirty="0" smtClean="0"/>
              <a:t>ышите </a:t>
            </a:r>
            <a:r>
              <a:rPr lang="ru-RU" dirty="0"/>
              <a:t>нормально. </a:t>
            </a:r>
            <a:r>
              <a:rPr lang="ru-RU" dirty="0" smtClean="0"/>
              <a:t>Когда </a:t>
            </a:r>
            <a:r>
              <a:rPr lang="ru-RU" dirty="0"/>
              <a:t>вдыхаете </a:t>
            </a:r>
            <a:r>
              <a:rPr lang="ru-RU" dirty="0" smtClean="0"/>
              <a:t>говорите себе тихо: «Я ». На выдохе говорите, какой «я», используя положительное </a:t>
            </a:r>
            <a:r>
              <a:rPr lang="ru-RU" dirty="0"/>
              <a:t>прилагательное, чтобы описать себя. </a:t>
            </a:r>
            <a:r>
              <a:rPr lang="ru-RU" dirty="0" smtClean="0"/>
              <a:t>Например: вдох «я», </a:t>
            </a:r>
            <a:r>
              <a:rPr lang="ru-RU" dirty="0"/>
              <a:t>выдох  </a:t>
            </a:r>
            <a:r>
              <a:rPr lang="ru-RU" dirty="0" smtClean="0"/>
              <a:t>«спокойный». Я </a:t>
            </a:r>
            <a:r>
              <a:rPr lang="en-US" dirty="0" smtClean="0"/>
              <a:t>–</a:t>
            </a:r>
            <a:r>
              <a:rPr lang="ru-RU" dirty="0" smtClean="0"/>
              <a:t> счастливая. Я </a:t>
            </a:r>
            <a:r>
              <a:rPr lang="en-US" dirty="0" smtClean="0"/>
              <a:t>–</a:t>
            </a:r>
            <a:r>
              <a:rPr lang="ru-RU" dirty="0" smtClean="0"/>
              <a:t> организованная. Я </a:t>
            </a:r>
            <a:r>
              <a:rPr lang="en-US" dirty="0" smtClean="0"/>
              <a:t>–</a:t>
            </a:r>
            <a:r>
              <a:rPr lang="ru-RU" dirty="0" smtClean="0"/>
              <a:t> сообразительный. Не используйте </a:t>
            </a:r>
            <a:r>
              <a:rPr lang="ru-RU" dirty="0"/>
              <a:t>одно </a:t>
            </a:r>
            <a:r>
              <a:rPr lang="ru-RU" dirty="0" smtClean="0"/>
              <a:t>прилагательное два раза. По </a:t>
            </a:r>
            <a:r>
              <a:rPr lang="ru-RU" dirty="0"/>
              <a:t>окончании спокойно </a:t>
            </a:r>
            <a:r>
              <a:rPr lang="ru-RU" dirty="0" smtClean="0"/>
              <a:t>посидите в тишине, </a:t>
            </a:r>
            <a:r>
              <a:rPr lang="ru-RU" dirty="0"/>
              <a:t>обратите внимание, как вы себя чувствуете.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57489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Эйрбол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Вам понадобится: трубочка для </a:t>
            </a:r>
            <a:r>
              <a:rPr lang="ru-RU" dirty="0"/>
              <a:t>каждого игрока и ватным </a:t>
            </a:r>
            <a:r>
              <a:rPr lang="ru-RU" dirty="0" smtClean="0"/>
              <a:t>шарик, помпон </a:t>
            </a:r>
            <a:r>
              <a:rPr lang="ru-RU" dirty="0"/>
              <a:t>или мятую бумагу шар для каждой команды.</a:t>
            </a:r>
          </a:p>
          <a:p>
            <a:r>
              <a:rPr lang="ru-RU" dirty="0"/>
              <a:t>В этой игре </a:t>
            </a:r>
            <a:r>
              <a:rPr lang="ru-RU" dirty="0" smtClean="0"/>
              <a:t>игроки </a:t>
            </a:r>
            <a:r>
              <a:rPr lang="ru-RU" dirty="0"/>
              <a:t>используют </a:t>
            </a:r>
            <a:r>
              <a:rPr lang="ru-RU" dirty="0" smtClean="0"/>
              <a:t>соломинки, чтобы передавать друг другу «мяч». </a:t>
            </a:r>
            <a:r>
              <a:rPr lang="ru-RU" dirty="0"/>
              <a:t>Дайте каждому </a:t>
            </a:r>
            <a:r>
              <a:rPr lang="ru-RU" dirty="0" smtClean="0"/>
              <a:t>участнику трубочку, попросите их лечь на живот в круг. </a:t>
            </a:r>
            <a:r>
              <a:rPr lang="en-US" dirty="0" smtClean="0"/>
              <a:t>“</a:t>
            </a:r>
            <a:r>
              <a:rPr lang="en-US" dirty="0" err="1" smtClean="0"/>
              <a:t>М</a:t>
            </a:r>
            <a:r>
              <a:rPr lang="ru-RU" dirty="0" err="1" smtClean="0"/>
              <a:t>яч</a:t>
            </a:r>
            <a:r>
              <a:rPr lang="ru-RU" dirty="0" smtClean="0"/>
              <a:t>» лежит  </a:t>
            </a:r>
            <a:r>
              <a:rPr lang="ru-RU" dirty="0"/>
              <a:t>перед </a:t>
            </a:r>
            <a:r>
              <a:rPr lang="ru-RU" dirty="0" smtClean="0"/>
              <a:t>одним из  игроков. Он передает его соседу, дуя в трубочку. Нельзя касаться «мяча» руками. </a:t>
            </a:r>
            <a:endParaRPr lang="ru-RU" dirty="0"/>
          </a:p>
          <a:p>
            <a:r>
              <a:rPr lang="ru-RU" dirty="0" smtClean="0"/>
              <a:t> Вариант. </a:t>
            </a:r>
            <a:r>
              <a:rPr lang="en-US" dirty="0" err="1" smtClean="0"/>
              <a:t>М</a:t>
            </a:r>
            <a:r>
              <a:rPr lang="ru-RU" dirty="0" err="1" smtClean="0"/>
              <a:t>ожно</a:t>
            </a:r>
            <a:r>
              <a:rPr lang="ru-RU" dirty="0" smtClean="0"/>
              <a:t>, вдыхая через трубочку, захватывать «мяч» и перемещать его к следующему игроку.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44723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7430" r="-17430"/>
          <a:stretch>
            <a:fillRect/>
          </a:stretch>
        </p:blipFill>
        <p:spPr>
          <a:xfrm>
            <a:off x="-335365" y="907144"/>
            <a:ext cx="9898652" cy="5125058"/>
          </a:xfrm>
        </p:spPr>
      </p:pic>
    </p:spTree>
    <p:extLst>
      <p:ext uri="{BB962C8B-B14F-4D97-AF65-F5344CB8AC3E}">
        <p14:creationId xmlns="" xmlns:p14="http://schemas.microsoft.com/office/powerpoint/2010/main" val="29800862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74521"/>
            <a:ext cx="7024744" cy="1143000"/>
          </a:xfrm>
        </p:spPr>
        <p:txBody>
          <a:bodyPr/>
          <a:lstStyle/>
          <a:p>
            <a:r>
              <a:rPr lang="ru-RU" dirty="0" smtClean="0"/>
              <a:t>Воздушный футбол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30" y="1517522"/>
            <a:ext cx="7547428" cy="48143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Вам понадобится: </a:t>
            </a:r>
            <a:r>
              <a:rPr lang="ru-RU" dirty="0"/>
              <a:t>пластиковые </a:t>
            </a:r>
            <a:r>
              <a:rPr lang="ru-RU" dirty="0" smtClean="0"/>
              <a:t>соломинки для </a:t>
            </a:r>
            <a:r>
              <a:rPr lang="ru-RU" dirty="0"/>
              <a:t>каждого игрока</a:t>
            </a:r>
            <a:r>
              <a:rPr lang="ru-RU" dirty="0" smtClean="0"/>
              <a:t>, шарик для  </a:t>
            </a:r>
            <a:r>
              <a:rPr lang="ru-RU" dirty="0"/>
              <a:t>пинг-понга или ватный </a:t>
            </a:r>
            <a:r>
              <a:rPr lang="ru-RU" dirty="0" smtClean="0"/>
              <a:t>шарик, </a:t>
            </a:r>
            <a:r>
              <a:rPr lang="ru-RU" dirty="0"/>
              <a:t>две небольшие коробки для использования в качестве </a:t>
            </a:r>
            <a:r>
              <a:rPr lang="ru-RU" dirty="0" smtClean="0"/>
              <a:t>ворот.</a:t>
            </a:r>
            <a:endParaRPr lang="ru-RU" dirty="0"/>
          </a:p>
          <a:p>
            <a:r>
              <a:rPr lang="ru-RU" dirty="0"/>
              <a:t>Разделите группу на две команды и раздайте </a:t>
            </a:r>
            <a:r>
              <a:rPr lang="ru-RU" dirty="0" smtClean="0"/>
              <a:t>соломинки. </a:t>
            </a:r>
            <a:r>
              <a:rPr lang="ru-RU" dirty="0"/>
              <a:t>Команды должны иметь равное количество игроков с каждой </a:t>
            </a:r>
            <a:r>
              <a:rPr lang="ru-RU" dirty="0" smtClean="0"/>
              <a:t>стороны. Пусть </a:t>
            </a:r>
            <a:r>
              <a:rPr lang="ru-RU" dirty="0"/>
              <a:t>каждая команда </a:t>
            </a:r>
            <a:r>
              <a:rPr lang="ru-RU" dirty="0" smtClean="0"/>
              <a:t>выберет </a:t>
            </a:r>
            <a:r>
              <a:rPr lang="ru-RU" dirty="0"/>
              <a:t>вратаря, </a:t>
            </a:r>
            <a:r>
              <a:rPr lang="ru-RU" dirty="0" smtClean="0"/>
              <a:t>он располагается за коробкой на своей стороне</a:t>
            </a:r>
            <a:r>
              <a:rPr lang="ru-RU" dirty="0"/>
              <a:t>. </a:t>
            </a:r>
            <a:r>
              <a:rPr lang="en-US" dirty="0" err="1" smtClean="0"/>
              <a:t>Р</a:t>
            </a:r>
            <a:r>
              <a:rPr lang="ru-RU" dirty="0" err="1" smtClean="0"/>
              <a:t>асположите</a:t>
            </a:r>
            <a:r>
              <a:rPr lang="ru-RU" dirty="0" smtClean="0"/>
              <a:t> игроков чередуя их с </a:t>
            </a:r>
            <a:r>
              <a:rPr lang="ru-RU" dirty="0"/>
              <a:t>обеих сторон (см. схему ниже). Поместите </a:t>
            </a:r>
            <a:r>
              <a:rPr lang="ru-RU" dirty="0" smtClean="0"/>
              <a:t> </a:t>
            </a:r>
            <a:r>
              <a:rPr lang="ru-RU" dirty="0"/>
              <a:t>мяч в середине поля и </a:t>
            </a:r>
            <a:r>
              <a:rPr lang="ru-RU" dirty="0" smtClean="0"/>
              <a:t>начинайте </a:t>
            </a:r>
            <a:r>
              <a:rPr lang="ru-RU" dirty="0"/>
              <a:t>играть. </a:t>
            </a:r>
            <a:r>
              <a:rPr lang="ru-RU" dirty="0" smtClean="0"/>
              <a:t>Цель игры </a:t>
            </a:r>
            <a:r>
              <a:rPr lang="ru-RU" dirty="0"/>
              <a:t>состоит в том, чтобы </a:t>
            </a:r>
            <a:r>
              <a:rPr lang="ru-RU" dirty="0" smtClean="0"/>
              <a:t>забить мяч </a:t>
            </a:r>
            <a:r>
              <a:rPr lang="ru-RU" dirty="0"/>
              <a:t>в ворота команды соперника, не касаясь его</a:t>
            </a:r>
            <a:r>
              <a:rPr lang="ru-RU" dirty="0" smtClean="0"/>
              <a:t>. Вратарь ловит мяч, дуя от ворот мяч от ворот. Играйте  </a:t>
            </a:r>
            <a:r>
              <a:rPr lang="ru-RU" dirty="0"/>
              <a:t>в течение ограниченного времени или пока одна команда </a:t>
            </a:r>
            <a:r>
              <a:rPr lang="ru-RU" dirty="0" smtClean="0"/>
              <a:t>не забьет, например, три гола.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04897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84598861"/>
              </p:ext>
            </p:extLst>
          </p:nvPr>
        </p:nvGraphicFramePr>
        <p:xfrm>
          <a:off x="925287" y="1216938"/>
          <a:ext cx="7421666" cy="4443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795074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/>
          <a:lstStyle/>
          <a:p>
            <a:r>
              <a:rPr lang="ru-RU" dirty="0" smtClean="0"/>
              <a:t>Игры с воздушным шариком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29" y="1741714"/>
            <a:ext cx="7746999" cy="462642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Игра1. Покажите</a:t>
            </a:r>
            <a:r>
              <a:rPr lang="ru-RU" dirty="0"/>
              <a:t>, как </a:t>
            </a:r>
            <a:r>
              <a:rPr lang="ru-RU" dirty="0" smtClean="0"/>
              <a:t>воздушный </a:t>
            </a:r>
            <a:r>
              <a:rPr lang="ru-RU" dirty="0"/>
              <a:t>шар </a:t>
            </a:r>
            <a:r>
              <a:rPr lang="ru-RU" dirty="0" smtClean="0"/>
              <a:t>наполняется воздухом (</a:t>
            </a:r>
            <a:r>
              <a:rPr lang="ru-RU" dirty="0"/>
              <a:t>вдох), а затем сдувается (выдох). </a:t>
            </a:r>
            <a:r>
              <a:rPr lang="ru-RU" dirty="0" smtClean="0"/>
              <a:t>Пусть дети повторят вдох и выдох вместе с шариком. Надувайте и сдувайте воздух </a:t>
            </a:r>
            <a:r>
              <a:rPr lang="ru-RU" dirty="0"/>
              <a:t>из воздушного шара с разными скоростями и интервалами. </a:t>
            </a:r>
            <a:r>
              <a:rPr lang="ru-RU" dirty="0" smtClean="0"/>
              <a:t>После окончания упражнения пусть дети «сдуются» и расслабятся, став похожими на сдувшийся воздушный шарик. </a:t>
            </a:r>
          </a:p>
          <a:p>
            <a:r>
              <a:rPr lang="ru-RU" dirty="0"/>
              <a:t>И</a:t>
            </a:r>
            <a:r>
              <a:rPr lang="ru-RU" dirty="0" smtClean="0"/>
              <a:t>гра 2 направлена </a:t>
            </a:r>
            <a:r>
              <a:rPr lang="ru-RU" dirty="0"/>
              <a:t>​​на </a:t>
            </a:r>
            <a:r>
              <a:rPr lang="ru-RU" dirty="0" smtClean="0"/>
              <a:t>удлинение </a:t>
            </a:r>
            <a:r>
              <a:rPr lang="ru-RU" dirty="0"/>
              <a:t>выдоха. Представьте, что вы большой воздушный шар. Используйте три глубоких вдоха, чтобы заполнить </a:t>
            </a:r>
            <a:r>
              <a:rPr lang="ru-RU" dirty="0" smtClean="0"/>
              <a:t>его, </a:t>
            </a:r>
            <a:r>
              <a:rPr lang="ru-RU" dirty="0"/>
              <a:t>делая каждый вдох немного дольше, чем предыдущий. Как только ваш шар </a:t>
            </a:r>
            <a:r>
              <a:rPr lang="ru-RU" dirty="0" smtClean="0"/>
              <a:t>полностью заполнен, полностью выдохните используя </a:t>
            </a:r>
            <a:r>
              <a:rPr lang="ru-RU" dirty="0"/>
              <a:t>один большой </a:t>
            </a:r>
            <a:r>
              <a:rPr lang="ru-RU" dirty="0" smtClean="0"/>
              <a:t>выдох, бегая по комнате. После расслабьтесь на полу, как в предыдущей игре.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51072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47521"/>
            <a:ext cx="7024744" cy="1143000"/>
          </a:xfrm>
        </p:spPr>
        <p:txBody>
          <a:bodyPr/>
          <a:lstStyle/>
          <a:p>
            <a:r>
              <a:rPr lang="ru-RU" dirty="0" smtClean="0"/>
              <a:t>Красочный взрыв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143" y="1525366"/>
            <a:ext cx="3867154" cy="45221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Вам понадобится: </a:t>
            </a:r>
            <a:r>
              <a:rPr lang="ru-RU" dirty="0"/>
              <a:t>различные </a:t>
            </a:r>
            <a:r>
              <a:rPr lang="ru-RU" dirty="0" smtClean="0"/>
              <a:t>краски</a:t>
            </a:r>
            <a:r>
              <a:rPr lang="ru-RU" dirty="0"/>
              <a:t>, </a:t>
            </a:r>
            <a:r>
              <a:rPr lang="ru-RU" dirty="0" smtClean="0"/>
              <a:t>бумага, трубочки и </a:t>
            </a:r>
            <a:r>
              <a:rPr lang="ru-RU" dirty="0"/>
              <a:t>газеты.</a:t>
            </a:r>
          </a:p>
          <a:p>
            <a:pPr marL="68580" indent="0">
              <a:buNone/>
            </a:pPr>
            <a:r>
              <a:rPr lang="ru-RU" dirty="0" smtClean="0"/>
              <a:t>Поместите пару </a:t>
            </a:r>
            <a:r>
              <a:rPr lang="ru-RU" dirty="0"/>
              <a:t>ложек краски на </a:t>
            </a:r>
            <a:r>
              <a:rPr lang="ru-RU" dirty="0" smtClean="0"/>
              <a:t>каждый лист  </a:t>
            </a:r>
            <a:r>
              <a:rPr lang="ru-RU" dirty="0"/>
              <a:t>бумаги (</a:t>
            </a:r>
            <a:r>
              <a:rPr lang="ru-RU" dirty="0" smtClean="0"/>
              <a:t>картона)</a:t>
            </a:r>
            <a:r>
              <a:rPr lang="ru-RU" dirty="0"/>
              <a:t>. </a:t>
            </a:r>
            <a:r>
              <a:rPr lang="ru-RU" dirty="0" smtClean="0"/>
              <a:t>Пусть дети дуют </a:t>
            </a:r>
            <a:r>
              <a:rPr lang="ru-RU" dirty="0"/>
              <a:t>через соломинку близко к </a:t>
            </a:r>
            <a:r>
              <a:rPr lang="ru-RU" dirty="0" smtClean="0"/>
              <a:t>красками, </a:t>
            </a:r>
            <a:r>
              <a:rPr lang="ru-RU" dirty="0"/>
              <a:t>перемещая их вокруг, </a:t>
            </a:r>
            <a:r>
              <a:rPr lang="ru-RU" dirty="0" smtClean="0"/>
              <a:t>создавая красивые картины. </a:t>
            </a:r>
            <a:r>
              <a:rPr lang="ru-RU" dirty="0"/>
              <a:t>Б</a:t>
            </a:r>
            <a:r>
              <a:rPr lang="ru-RU" dirty="0" smtClean="0"/>
              <a:t>удьте готовы к беспорядку, заложите то, что боитесь испачкать, газетами.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83746" y="1888226"/>
            <a:ext cx="4622800" cy="3695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35646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9378"/>
            <a:ext cx="7024744" cy="1143000"/>
          </a:xfrm>
        </p:spPr>
        <p:txBody>
          <a:bodyPr/>
          <a:lstStyle/>
          <a:p>
            <a:r>
              <a:rPr lang="ru-RU" dirty="0" smtClean="0"/>
              <a:t>Воздушный хоккей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2378"/>
            <a:ext cx="7638143" cy="488690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Вам понадобится: шарик для пинг</a:t>
            </a:r>
            <a:r>
              <a:rPr lang="ru-RU" dirty="0"/>
              <a:t>-понга, </a:t>
            </a:r>
            <a:r>
              <a:rPr lang="ru-RU" dirty="0" smtClean="0"/>
              <a:t>помпон </a:t>
            </a:r>
            <a:r>
              <a:rPr lang="ru-RU" dirty="0"/>
              <a:t>или ватный шарик для каждой пары игроков.</a:t>
            </a:r>
          </a:p>
          <a:p>
            <a:pPr marL="68580" indent="0">
              <a:buNone/>
            </a:pPr>
            <a:r>
              <a:rPr lang="ru-RU" dirty="0" smtClean="0"/>
              <a:t>Пусть игроки лягут </a:t>
            </a:r>
            <a:r>
              <a:rPr lang="ru-RU" dirty="0"/>
              <a:t>на пол </a:t>
            </a:r>
            <a:r>
              <a:rPr lang="ru-RU" dirty="0" smtClean="0"/>
              <a:t>на живот лицом </a:t>
            </a:r>
            <a:r>
              <a:rPr lang="ru-RU" dirty="0"/>
              <a:t>друг к другу, или </a:t>
            </a:r>
            <a:r>
              <a:rPr lang="ru-RU" dirty="0" smtClean="0"/>
              <a:t>сядут </a:t>
            </a:r>
            <a:r>
              <a:rPr lang="ru-RU" dirty="0"/>
              <a:t>друг напротив друга за столом. Дайте каждой паре мяч. </a:t>
            </a:r>
            <a:endParaRPr lang="ru-RU" dirty="0" smtClean="0"/>
          </a:p>
          <a:p>
            <a:pPr marL="525780" indent="-457200">
              <a:buAutoNum type="arabicPeriod"/>
            </a:pPr>
            <a:r>
              <a:rPr lang="ru-RU" dirty="0" smtClean="0"/>
              <a:t>Пассы. Пусть дети передают </a:t>
            </a:r>
            <a:r>
              <a:rPr lang="ru-RU" dirty="0"/>
              <a:t>мяч </a:t>
            </a:r>
            <a:r>
              <a:rPr lang="ru-RU" dirty="0" smtClean="0"/>
              <a:t>друг другу, </a:t>
            </a:r>
            <a:r>
              <a:rPr lang="ru-RU" dirty="0"/>
              <a:t>используя только дыхание </a:t>
            </a:r>
            <a:r>
              <a:rPr lang="ru-RU" dirty="0" smtClean="0"/>
              <a:t>для его перемещения, </a:t>
            </a:r>
            <a:r>
              <a:rPr lang="ru-RU" dirty="0"/>
              <a:t>не давая ему упасть со </a:t>
            </a:r>
            <a:r>
              <a:rPr lang="ru-RU" dirty="0" smtClean="0"/>
              <a:t>стола или  далеко укатиться </a:t>
            </a:r>
          </a:p>
          <a:p>
            <a:pPr marL="525780" indent="-457200">
              <a:buAutoNum type="arabicPeriod"/>
            </a:pPr>
            <a:r>
              <a:rPr lang="ru-RU" dirty="0" smtClean="0"/>
              <a:t>На счет. Один из детей пусть ловит мячик руками, в то время как второй пытается задуть первому гол.</a:t>
            </a:r>
          </a:p>
          <a:p>
            <a:pPr marL="525780" indent="-457200">
              <a:buAutoNum type="arabicPeriod"/>
            </a:pPr>
            <a:r>
              <a:rPr lang="ru-RU" dirty="0" smtClean="0"/>
              <a:t>На счет, усложненный вариант. </a:t>
            </a:r>
            <a:r>
              <a:rPr lang="ru-RU" dirty="0"/>
              <a:t>В</a:t>
            </a:r>
            <a:r>
              <a:rPr lang="ru-RU" dirty="0" smtClean="0"/>
              <a:t>ратарь </a:t>
            </a:r>
            <a:r>
              <a:rPr lang="ru-RU" dirty="0"/>
              <a:t>может защищать </a:t>
            </a:r>
            <a:r>
              <a:rPr lang="ru-RU" dirty="0" smtClean="0"/>
              <a:t>свои ворота не руками, а выдувая мяч.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2169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Сдуй ватный шарик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Используйте </a:t>
            </a:r>
            <a:r>
              <a:rPr lang="ru-RU" dirty="0"/>
              <a:t>ватный </a:t>
            </a:r>
            <a:r>
              <a:rPr lang="ru-RU" dirty="0" smtClean="0"/>
              <a:t>шарик, чтобы помочь детям  </a:t>
            </a:r>
            <a:r>
              <a:rPr lang="ru-RU" dirty="0"/>
              <a:t>визуально соединить движение </a:t>
            </a:r>
            <a:r>
              <a:rPr lang="ru-RU" dirty="0" smtClean="0"/>
              <a:t>ватного шарика </a:t>
            </a:r>
            <a:r>
              <a:rPr lang="ru-RU" dirty="0"/>
              <a:t>с силой и </a:t>
            </a:r>
            <a:r>
              <a:rPr lang="ru-RU" dirty="0" smtClean="0"/>
              <a:t>длиной </a:t>
            </a:r>
            <a:r>
              <a:rPr lang="ru-RU" dirty="0"/>
              <a:t>выдох. Раздайте </a:t>
            </a:r>
            <a:r>
              <a:rPr lang="ru-RU" dirty="0" smtClean="0"/>
              <a:t>каждому ребенку по ватному шарику и разбейте их на пары. Партнеры </a:t>
            </a:r>
            <a:r>
              <a:rPr lang="ru-RU" dirty="0"/>
              <a:t>стоят </a:t>
            </a:r>
            <a:r>
              <a:rPr lang="ru-RU" dirty="0" smtClean="0"/>
              <a:t>на расстоянии 1-1,5 метра друг </a:t>
            </a:r>
            <a:r>
              <a:rPr lang="ru-RU" dirty="0"/>
              <a:t>от </a:t>
            </a:r>
            <a:r>
              <a:rPr lang="ru-RU" dirty="0" smtClean="0"/>
              <a:t>друга лицом друг к другу. Пусть оба ребенка положат ватные </a:t>
            </a:r>
            <a:r>
              <a:rPr lang="ru-RU" dirty="0"/>
              <a:t>шарики </a:t>
            </a:r>
            <a:r>
              <a:rPr lang="ru-RU" dirty="0" smtClean="0"/>
              <a:t>на раскрытые ладони. А затем </a:t>
            </a:r>
            <a:r>
              <a:rPr lang="ru-RU" dirty="0"/>
              <a:t>по очереди </a:t>
            </a:r>
            <a:r>
              <a:rPr lang="ru-RU" dirty="0" smtClean="0"/>
              <a:t>дуют мячики так, чтобы они упали точно к ногам партнера.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390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4" y="1034144"/>
            <a:ext cx="7747000" cy="5279570"/>
          </a:xfrm>
        </p:spPr>
        <p:txBody>
          <a:bodyPr/>
          <a:lstStyle/>
          <a:p>
            <a:r>
              <a:rPr lang="ru-RU" dirty="0" err="1" smtClean="0"/>
              <a:t>Пранаяма</a:t>
            </a:r>
            <a:r>
              <a:rPr lang="ru-RU" dirty="0" smtClean="0"/>
              <a:t> </a:t>
            </a:r>
            <a:r>
              <a:rPr lang="en-US" dirty="0" smtClean="0"/>
              <a:t>–</a:t>
            </a:r>
            <a:r>
              <a:rPr lang="ru-RU" dirty="0" smtClean="0"/>
              <a:t> одна из 8 частей йоги по </a:t>
            </a:r>
            <a:r>
              <a:rPr lang="ru-RU" dirty="0" err="1" smtClean="0"/>
              <a:t>Патанджали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Прана</a:t>
            </a:r>
            <a:r>
              <a:rPr lang="ru-RU" dirty="0" smtClean="0"/>
              <a:t> </a:t>
            </a:r>
            <a:r>
              <a:rPr lang="en-US" dirty="0" smtClean="0"/>
              <a:t>–</a:t>
            </a:r>
            <a:r>
              <a:rPr lang="ru-RU" dirty="0" smtClean="0"/>
              <a:t> дыхание, жизнь, жизненная энергия. Яма </a:t>
            </a:r>
            <a:r>
              <a:rPr lang="en-US" dirty="0" smtClean="0"/>
              <a:t>–</a:t>
            </a:r>
            <a:r>
              <a:rPr lang="ru-RU" dirty="0" smtClean="0"/>
              <a:t> остановка, контроль, управление. </a:t>
            </a:r>
          </a:p>
          <a:p>
            <a:r>
              <a:rPr lang="ru-RU" dirty="0" smtClean="0"/>
              <a:t>Каждый класс йоги, будь то для взрослых, или для детей, включал в себя элементы </a:t>
            </a:r>
            <a:r>
              <a:rPr lang="ru-RU" dirty="0" err="1" smtClean="0"/>
              <a:t>пранаямы</a:t>
            </a:r>
            <a:r>
              <a:rPr lang="ru-RU" dirty="0" smtClean="0"/>
              <a:t>.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68590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Цветная песенка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Сядьте в </a:t>
            </a:r>
            <a:r>
              <a:rPr lang="ru-RU" dirty="0" smtClean="0"/>
              <a:t>удобною позу </a:t>
            </a:r>
            <a:r>
              <a:rPr lang="ru-RU" dirty="0"/>
              <a:t>со скрещенными ногами. </a:t>
            </a:r>
            <a:r>
              <a:rPr lang="ru-RU" dirty="0" smtClean="0"/>
              <a:t>Пусть каждый из детей по очереди назовет свой любимый </a:t>
            </a:r>
            <a:r>
              <a:rPr lang="ru-RU" dirty="0"/>
              <a:t>цвет. </a:t>
            </a:r>
            <a:r>
              <a:rPr lang="ru-RU" dirty="0" smtClean="0"/>
              <a:t>Затем все делают </a:t>
            </a:r>
            <a:r>
              <a:rPr lang="ru-RU" dirty="0"/>
              <a:t>глубокий вдох и </a:t>
            </a:r>
            <a:r>
              <a:rPr lang="ru-RU" dirty="0" smtClean="0"/>
              <a:t>закроют </a:t>
            </a:r>
            <a:r>
              <a:rPr lang="ru-RU" dirty="0"/>
              <a:t>глаза. </a:t>
            </a:r>
            <a:r>
              <a:rPr lang="ru-RU" dirty="0" smtClean="0"/>
              <a:t>На выдохе </a:t>
            </a:r>
            <a:r>
              <a:rPr lang="ru-RU" dirty="0"/>
              <a:t>и </a:t>
            </a:r>
            <a:r>
              <a:rPr lang="ru-RU" dirty="0" smtClean="0"/>
              <a:t>тяните вместе название выбранного </a:t>
            </a:r>
            <a:r>
              <a:rPr lang="ru-RU" dirty="0"/>
              <a:t>цвета. </a:t>
            </a:r>
            <a:r>
              <a:rPr lang="ru-RU" dirty="0" smtClean="0"/>
              <a:t>Например</a:t>
            </a:r>
            <a:r>
              <a:rPr lang="ru-RU" dirty="0"/>
              <a:t>: </a:t>
            </a:r>
            <a:r>
              <a:rPr lang="ru-RU" dirty="0" smtClean="0"/>
              <a:t>»</a:t>
            </a:r>
            <a:r>
              <a:rPr lang="ru-RU" dirty="0" err="1" smtClean="0"/>
              <a:t>Жеееееелтыыыый</a:t>
            </a:r>
            <a:r>
              <a:rPr lang="ru-RU" dirty="0" smtClean="0"/>
              <a:t>.»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97873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-6481"/>
            <a:ext cx="7024744" cy="1143000"/>
          </a:xfrm>
        </p:spPr>
        <p:txBody>
          <a:bodyPr/>
          <a:lstStyle/>
          <a:p>
            <a:r>
              <a:rPr lang="ru-RU" dirty="0" smtClean="0"/>
              <a:t> Волны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286" y="1136520"/>
            <a:ext cx="7801428" cy="269162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Для этого упражнения можно использовать  шарф, </a:t>
            </a:r>
            <a:r>
              <a:rPr lang="ru-RU" dirty="0"/>
              <a:t>но это не обязательно. </a:t>
            </a:r>
            <a:r>
              <a:rPr lang="ru-RU" dirty="0" smtClean="0"/>
              <a:t>Представьте </a:t>
            </a:r>
            <a:r>
              <a:rPr lang="ru-RU" dirty="0"/>
              <a:t>себе </a:t>
            </a:r>
            <a:r>
              <a:rPr lang="ru-RU" dirty="0" smtClean="0"/>
              <a:t>волну, идущую </a:t>
            </a:r>
            <a:r>
              <a:rPr lang="ru-RU" dirty="0"/>
              <a:t>к берегу, </a:t>
            </a:r>
            <a:r>
              <a:rPr lang="ru-RU" dirty="0" smtClean="0"/>
              <a:t>обрушивающуюся на него </a:t>
            </a:r>
            <a:r>
              <a:rPr lang="ru-RU" dirty="0"/>
              <a:t>и </a:t>
            </a:r>
            <a:r>
              <a:rPr lang="ru-RU" dirty="0" smtClean="0"/>
              <a:t>возвращающуюся обратно </a:t>
            </a:r>
            <a:r>
              <a:rPr lang="ru-RU" dirty="0"/>
              <a:t>в море. </a:t>
            </a:r>
            <a:r>
              <a:rPr lang="ru-RU" dirty="0" smtClean="0"/>
              <a:t>Вдохните медленно </a:t>
            </a:r>
            <a:r>
              <a:rPr lang="ru-RU" dirty="0"/>
              <a:t>и глубоко </a:t>
            </a:r>
            <a:r>
              <a:rPr lang="ru-RU" dirty="0" smtClean="0"/>
              <a:t>и подайтесь вперед (сделайте несколько шагов или просто наклонитесь), </a:t>
            </a:r>
            <a:r>
              <a:rPr lang="ru-RU" dirty="0"/>
              <a:t>как </a:t>
            </a:r>
            <a:r>
              <a:rPr lang="ru-RU" dirty="0" smtClean="0"/>
              <a:t>волна, идущая </a:t>
            </a:r>
            <a:r>
              <a:rPr lang="ru-RU" dirty="0"/>
              <a:t>к берегу. </a:t>
            </a:r>
            <a:r>
              <a:rPr lang="ru-RU" dirty="0" smtClean="0"/>
              <a:t>Держа шарф </a:t>
            </a:r>
            <a:r>
              <a:rPr lang="ru-RU" dirty="0"/>
              <a:t>обеими руками, поднимите руки вверх, как нарастающая волна. </a:t>
            </a:r>
            <a:r>
              <a:rPr lang="ru-RU" dirty="0" smtClean="0"/>
              <a:t>На выдохе опустите шарф </a:t>
            </a:r>
            <a:r>
              <a:rPr lang="ru-RU" dirty="0"/>
              <a:t>вниз, </a:t>
            </a:r>
            <a:r>
              <a:rPr lang="ru-RU" dirty="0" smtClean="0"/>
              <a:t>отклонитесь назад либо сделайте несколько шагов назад со звуком «</a:t>
            </a:r>
            <a:r>
              <a:rPr lang="ru-RU" dirty="0" err="1" smtClean="0"/>
              <a:t>пшшшшшшш</a:t>
            </a:r>
            <a:r>
              <a:rPr lang="ru-RU" dirty="0" smtClean="0"/>
              <a:t>». Повторите </a:t>
            </a:r>
            <a:r>
              <a:rPr lang="ru-RU" dirty="0"/>
              <a:t>пять раз или </a:t>
            </a:r>
            <a:r>
              <a:rPr lang="ru-RU" dirty="0" smtClean="0"/>
              <a:t>больше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8530" y="3828144"/>
            <a:ext cx="4025900" cy="25191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32296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47521"/>
            <a:ext cx="7024744" cy="1143000"/>
          </a:xfrm>
        </p:spPr>
        <p:txBody>
          <a:bodyPr/>
          <a:lstStyle/>
          <a:p>
            <a:r>
              <a:rPr lang="ru-RU" dirty="0" smtClean="0"/>
              <a:t>Почувствуй это!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1" y="1632857"/>
            <a:ext cx="7747000" cy="466271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Начните игру, </a:t>
            </a:r>
            <a:r>
              <a:rPr lang="ru-RU" dirty="0" smtClean="0"/>
              <a:t>называя части </a:t>
            </a:r>
            <a:r>
              <a:rPr lang="ru-RU" dirty="0"/>
              <a:t>тела, которые </a:t>
            </a:r>
            <a:r>
              <a:rPr lang="ru-RU" dirty="0" smtClean="0"/>
              <a:t>участвуют при произнесении различных звуков, вокализации</a:t>
            </a:r>
            <a:r>
              <a:rPr lang="ru-RU" dirty="0"/>
              <a:t>, например: </a:t>
            </a:r>
            <a:r>
              <a:rPr lang="ru-RU" dirty="0" smtClean="0"/>
              <a:t>горло, рот, язык, нос, грудь, легкие. Во время игры попросите детей</a:t>
            </a:r>
            <a:r>
              <a:rPr lang="ru-RU" dirty="0"/>
              <a:t>, </a:t>
            </a:r>
            <a:r>
              <a:rPr lang="ru-RU" dirty="0" smtClean="0"/>
              <a:t>держать горло открытым </a:t>
            </a:r>
            <a:r>
              <a:rPr lang="ru-RU" dirty="0"/>
              <a:t>и расслабленным, чтобы они могли сосредоточиться и чувствовать </a:t>
            </a:r>
            <a:r>
              <a:rPr lang="ru-RU" dirty="0" smtClean="0"/>
              <a:t>резонирующие  </a:t>
            </a:r>
            <a:r>
              <a:rPr lang="ru-RU" dirty="0"/>
              <a:t>вибрации </a:t>
            </a:r>
            <a:r>
              <a:rPr lang="ru-RU" dirty="0" smtClean="0"/>
              <a:t>в теле. Вдохните медленно </a:t>
            </a:r>
            <a:r>
              <a:rPr lang="ru-RU" dirty="0"/>
              <a:t>и глубоко </a:t>
            </a:r>
            <a:r>
              <a:rPr lang="ru-RU" dirty="0" smtClean="0"/>
              <a:t> животом </a:t>
            </a:r>
            <a:r>
              <a:rPr lang="ru-RU" dirty="0"/>
              <a:t>и </a:t>
            </a:r>
            <a:r>
              <a:rPr lang="ru-RU" dirty="0" smtClean="0"/>
              <a:t>на выдохе произносите вместе различные. Например:</a:t>
            </a:r>
          </a:p>
          <a:p>
            <a:pPr marL="525780" indent="-457200">
              <a:buAutoNum type="arabicPeriod"/>
            </a:pPr>
            <a:r>
              <a:rPr lang="ru-RU" dirty="0" smtClean="0"/>
              <a:t>Какие </a:t>
            </a:r>
            <a:r>
              <a:rPr lang="ru-RU" dirty="0"/>
              <a:t>части вашего лица </a:t>
            </a:r>
            <a:r>
              <a:rPr lang="ru-RU" dirty="0" smtClean="0"/>
              <a:t>вибрируют, </a:t>
            </a:r>
            <a:r>
              <a:rPr lang="ru-RU" dirty="0"/>
              <a:t>когда вы </a:t>
            </a:r>
            <a:r>
              <a:rPr lang="ru-RU" dirty="0" smtClean="0"/>
              <a:t>произносите звук «м», «н», «р», «в», «з»? </a:t>
            </a:r>
          </a:p>
          <a:p>
            <a:pPr marL="525780" indent="-457200">
              <a:buAutoNum type="arabicPeriod"/>
            </a:pPr>
            <a:r>
              <a:rPr lang="ru-RU" dirty="0" smtClean="0"/>
              <a:t>Как </a:t>
            </a:r>
            <a:r>
              <a:rPr lang="ru-RU" dirty="0"/>
              <a:t>вы двигаете губами и языком, чтобы </a:t>
            </a:r>
            <a:r>
              <a:rPr lang="ru-RU" dirty="0" smtClean="0"/>
              <a:t>произнести звук «б», «д», «ф», «т», «с»? </a:t>
            </a:r>
          </a:p>
          <a:p>
            <a:pPr marL="525780" indent="-457200">
              <a:buAutoNum type="arabicPeriod"/>
            </a:pPr>
            <a:r>
              <a:rPr lang="ru-RU" dirty="0" smtClean="0"/>
              <a:t>Что </a:t>
            </a:r>
            <a:r>
              <a:rPr lang="ru-RU" dirty="0"/>
              <a:t>происходит внутри вашего рта, когда вы </a:t>
            </a:r>
            <a:r>
              <a:rPr lang="ru-RU" dirty="0" smtClean="0"/>
              <a:t>произносите звук «ч», «г», «х», «ш». «ж»? </a:t>
            </a:r>
          </a:p>
          <a:p>
            <a:pPr marL="525780" indent="-457200">
              <a:buAutoNum type="arabicPeriod"/>
            </a:pPr>
            <a:r>
              <a:rPr lang="ru-RU" dirty="0" smtClean="0"/>
              <a:t>Какой </a:t>
            </a:r>
            <a:r>
              <a:rPr lang="ru-RU" dirty="0"/>
              <a:t>гласный звук делает ваш рот </a:t>
            </a:r>
            <a:r>
              <a:rPr lang="ru-RU" dirty="0" smtClean="0"/>
              <a:t>максимально открытым:  «а», «э», «и», «о»? </a:t>
            </a:r>
          </a:p>
          <a:p>
            <a:pPr marL="68580" indent="0">
              <a:buNone/>
            </a:pPr>
            <a:r>
              <a:rPr lang="ru-RU" dirty="0" smtClean="0"/>
              <a:t>Вариант для </a:t>
            </a:r>
            <a:r>
              <a:rPr lang="ru-RU" dirty="0" err="1" smtClean="0"/>
              <a:t>пратьяхары</a:t>
            </a:r>
            <a:r>
              <a:rPr lang="ru-RU" dirty="0" smtClean="0"/>
              <a:t>. Попросите </a:t>
            </a:r>
            <a:r>
              <a:rPr lang="ru-RU" dirty="0"/>
              <a:t>детей закрыть уши </a:t>
            </a:r>
            <a:r>
              <a:rPr lang="ru-RU" dirty="0" smtClean="0"/>
              <a:t>и закрыть глаза, чтобы сосредоточиться на вибрациях и чувствах.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57724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П</a:t>
            </a:r>
            <a:r>
              <a:rPr lang="ru-RU" dirty="0" smtClean="0"/>
              <a:t>одними-ка!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В</a:t>
            </a:r>
            <a:r>
              <a:rPr lang="ru-RU" dirty="0" err="1" smtClean="0"/>
              <a:t>ам</a:t>
            </a:r>
            <a:r>
              <a:rPr lang="ru-RU" dirty="0" smtClean="0"/>
              <a:t> понадобится: </a:t>
            </a:r>
            <a:r>
              <a:rPr lang="ru-RU" dirty="0"/>
              <a:t>папиросная бумага, шарф или надутый воздушный шар, по одному на ребенка.</a:t>
            </a:r>
          </a:p>
          <a:p>
            <a:pPr marL="68580" indent="0">
              <a:buNone/>
            </a:pPr>
            <a:r>
              <a:rPr lang="ru-RU" dirty="0" smtClean="0"/>
              <a:t>Попросите детей дуть на бумагу так, </a:t>
            </a:r>
            <a:r>
              <a:rPr lang="ru-RU" dirty="0"/>
              <a:t>чтобы </a:t>
            </a:r>
            <a:r>
              <a:rPr lang="ru-RU" dirty="0" smtClean="0"/>
              <a:t>поднялась и летала. </a:t>
            </a:r>
            <a:r>
              <a:rPr lang="ru-RU" dirty="0"/>
              <a:t>Повторите 3-</a:t>
            </a:r>
            <a:r>
              <a:rPr lang="ru-RU" dirty="0" smtClean="0"/>
              <a:t>6 раз. </a:t>
            </a:r>
            <a:r>
              <a:rPr lang="en-US" dirty="0" err="1" smtClean="0"/>
              <a:t>М</a:t>
            </a:r>
            <a:r>
              <a:rPr lang="ru-RU" dirty="0" err="1" smtClean="0"/>
              <a:t>ожно</a:t>
            </a:r>
            <a:r>
              <a:rPr lang="ru-RU" dirty="0" smtClean="0"/>
              <a:t> </a:t>
            </a:r>
            <a:r>
              <a:rPr lang="ru-RU" dirty="0"/>
              <a:t>использовать </a:t>
            </a:r>
            <a:r>
              <a:rPr lang="ru-RU" dirty="0" smtClean="0"/>
              <a:t>надутый </a:t>
            </a:r>
            <a:r>
              <a:rPr lang="ru-RU" dirty="0"/>
              <a:t>воздушный шар или шарф вместо папиросной бумаги.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782669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И</a:t>
            </a:r>
            <a:r>
              <a:rPr lang="ru-RU" dirty="0" err="1" smtClean="0"/>
              <a:t>гра</a:t>
            </a:r>
            <a:r>
              <a:rPr lang="ru-RU" dirty="0" smtClean="0"/>
              <a:t> в гремлинов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Цель этой игры заключается в игнорировании г</a:t>
            </a:r>
            <a:r>
              <a:rPr lang="ru-RU" dirty="0" smtClean="0"/>
              <a:t>ремлинов. </a:t>
            </a:r>
            <a:r>
              <a:rPr lang="ru-RU" dirty="0"/>
              <a:t>Начните с </a:t>
            </a:r>
            <a:r>
              <a:rPr lang="ru-RU" dirty="0" smtClean="0"/>
              <a:t>задания оставаться </a:t>
            </a:r>
            <a:r>
              <a:rPr lang="ru-RU" dirty="0"/>
              <a:t>спокойными, </a:t>
            </a:r>
            <a:r>
              <a:rPr lang="ru-RU" dirty="0" smtClean="0"/>
              <a:t>внимательными и тихими независимо </a:t>
            </a:r>
            <a:r>
              <a:rPr lang="ru-RU" dirty="0"/>
              <a:t>от того, что происходит </a:t>
            </a:r>
            <a:r>
              <a:rPr lang="ru-RU" dirty="0" smtClean="0"/>
              <a:t>вокруг. </a:t>
            </a:r>
            <a:r>
              <a:rPr lang="ru-RU" dirty="0"/>
              <a:t>Учитель становится </a:t>
            </a:r>
            <a:r>
              <a:rPr lang="ru-RU" dirty="0" smtClean="0"/>
              <a:t>гремлином и делает все, </a:t>
            </a:r>
            <a:r>
              <a:rPr lang="ru-RU" dirty="0"/>
              <a:t>чтобы </a:t>
            </a:r>
            <a:r>
              <a:rPr lang="ru-RU" dirty="0" smtClean="0"/>
              <a:t>вывести детей из равновесия, </a:t>
            </a:r>
            <a:r>
              <a:rPr lang="ru-RU" dirty="0"/>
              <a:t>не касаясь их. Сначала </a:t>
            </a:r>
            <a:r>
              <a:rPr lang="ru-RU" dirty="0" smtClean="0"/>
              <a:t>детям может быть </a:t>
            </a:r>
            <a:r>
              <a:rPr lang="ru-RU" dirty="0"/>
              <a:t>трудно оставаться </a:t>
            </a:r>
            <a:r>
              <a:rPr lang="ru-RU" dirty="0" smtClean="0"/>
              <a:t>устойчивыми </a:t>
            </a:r>
            <a:r>
              <a:rPr lang="ru-RU" dirty="0"/>
              <a:t>и </a:t>
            </a:r>
            <a:r>
              <a:rPr lang="ru-RU" dirty="0" smtClean="0"/>
              <a:t>спокойными. </a:t>
            </a:r>
            <a:r>
              <a:rPr lang="en-US" dirty="0" err="1" smtClean="0"/>
              <a:t>П</a:t>
            </a:r>
            <a:r>
              <a:rPr lang="ru-RU" dirty="0" smtClean="0"/>
              <a:t>опросите их </a:t>
            </a:r>
            <a:r>
              <a:rPr lang="ru-RU" dirty="0"/>
              <a:t>сосредоточиться на чем-то </a:t>
            </a:r>
            <a:r>
              <a:rPr lang="ru-RU" dirty="0" smtClean="0"/>
              <a:t>другом: что-то, что </a:t>
            </a:r>
            <a:r>
              <a:rPr lang="ru-RU" dirty="0"/>
              <a:t>они могут видеть в </a:t>
            </a:r>
            <a:r>
              <a:rPr lang="ru-RU" dirty="0" smtClean="0"/>
              <a:t>зале или, наоборот, </a:t>
            </a:r>
            <a:r>
              <a:rPr lang="ru-RU" dirty="0"/>
              <a:t>что-то внутри </a:t>
            </a:r>
            <a:r>
              <a:rPr lang="ru-RU" dirty="0" smtClean="0"/>
              <a:t>себя (</a:t>
            </a:r>
            <a:r>
              <a:rPr lang="ru-RU" dirty="0"/>
              <a:t>ощущения, образы и т.д.). Пусть </a:t>
            </a:r>
            <a:r>
              <a:rPr lang="ru-RU" dirty="0" smtClean="0"/>
              <a:t>дети по </a:t>
            </a:r>
            <a:r>
              <a:rPr lang="ru-RU" dirty="0"/>
              <a:t>очереди </a:t>
            </a:r>
            <a:r>
              <a:rPr lang="ru-RU" dirty="0" smtClean="0"/>
              <a:t>будут гремлинами. Помните,  прикосновения не допускаются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54291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Ж</a:t>
            </a:r>
            <a:r>
              <a:rPr lang="ru-RU" dirty="0" err="1" smtClean="0"/>
              <a:t>ивоты</a:t>
            </a:r>
            <a:r>
              <a:rPr lang="ru-RU" dirty="0" smtClean="0"/>
              <a:t>-подушки.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П</a:t>
            </a:r>
            <a:r>
              <a:rPr lang="ru-RU" dirty="0" err="1" smtClean="0"/>
              <a:t>усть</a:t>
            </a:r>
            <a:r>
              <a:rPr lang="ru-RU" dirty="0" smtClean="0"/>
              <a:t> один ребенок лежит </a:t>
            </a:r>
            <a:r>
              <a:rPr lang="ru-RU" dirty="0"/>
              <a:t>на </a:t>
            </a:r>
            <a:r>
              <a:rPr lang="ru-RU" dirty="0" smtClean="0"/>
              <a:t>пол на спину. </a:t>
            </a:r>
            <a:r>
              <a:rPr lang="en-US" dirty="0" err="1" smtClean="0"/>
              <a:t>Д</a:t>
            </a:r>
            <a:r>
              <a:rPr lang="ru-RU" dirty="0" smtClean="0"/>
              <a:t>ругой ребенок пусть ляжет на спину, головой на живот первого. </a:t>
            </a:r>
            <a:r>
              <a:rPr lang="en-US" dirty="0" err="1" smtClean="0"/>
              <a:t>Т</a:t>
            </a:r>
            <a:r>
              <a:rPr lang="ru-RU" dirty="0" err="1" smtClean="0"/>
              <a:t>ретий</a:t>
            </a:r>
            <a:r>
              <a:rPr lang="ru-RU" dirty="0" smtClean="0"/>
              <a:t> пусть ляжет головой на живот второго и т.д.  </a:t>
            </a:r>
            <a:r>
              <a:rPr lang="en-US" dirty="0" err="1" smtClean="0"/>
              <a:t>П</a:t>
            </a:r>
            <a:r>
              <a:rPr lang="ru-RU" dirty="0" smtClean="0"/>
              <a:t>опросите детей дышать животом медленно </a:t>
            </a:r>
            <a:r>
              <a:rPr lang="ru-RU" dirty="0"/>
              <a:t>и глубоко. </a:t>
            </a:r>
            <a:r>
              <a:rPr lang="en-US" dirty="0" err="1" smtClean="0"/>
              <a:t>П</a:t>
            </a:r>
            <a:r>
              <a:rPr lang="ru-RU" dirty="0" err="1" smtClean="0"/>
              <a:t>очувствуйте</a:t>
            </a:r>
            <a:r>
              <a:rPr lang="ru-RU" dirty="0" smtClean="0"/>
              <a:t>, как поднимается и опускается голова, когда </a:t>
            </a:r>
            <a:r>
              <a:rPr lang="ru-RU" dirty="0"/>
              <a:t>ваш </a:t>
            </a:r>
            <a:r>
              <a:rPr lang="ru-RU" dirty="0" smtClean="0"/>
              <a:t>друг </a:t>
            </a:r>
            <a:r>
              <a:rPr lang="ru-RU" dirty="0"/>
              <a:t>дышит животом, </a:t>
            </a:r>
            <a:r>
              <a:rPr lang="ru-RU" dirty="0" smtClean="0"/>
              <a:t>и как </a:t>
            </a:r>
            <a:r>
              <a:rPr lang="ru-RU" dirty="0"/>
              <a:t>вы </a:t>
            </a:r>
            <a:r>
              <a:rPr lang="ru-RU" dirty="0" smtClean="0"/>
              <a:t>дышите, </a:t>
            </a:r>
            <a:r>
              <a:rPr lang="ru-RU" dirty="0"/>
              <a:t>в то время как голова другого друга поднимается и опускается. Измените ваше дыхание </a:t>
            </a:r>
            <a:r>
              <a:rPr lang="ru-RU" dirty="0" smtClean="0"/>
              <a:t>(</a:t>
            </a:r>
            <a:r>
              <a:rPr lang="ru-RU" dirty="0"/>
              <a:t>быстрый </a:t>
            </a:r>
            <a:r>
              <a:rPr lang="ru-RU" dirty="0" smtClean="0"/>
              <a:t>вдох/медленный выдох, </a:t>
            </a:r>
            <a:r>
              <a:rPr lang="ru-RU" dirty="0"/>
              <a:t>медленный </a:t>
            </a:r>
            <a:r>
              <a:rPr lang="ru-RU" dirty="0" smtClean="0"/>
              <a:t>вдох/выдох быстрый, зевните, </a:t>
            </a:r>
            <a:r>
              <a:rPr lang="ru-RU" dirty="0" err="1" smtClean="0"/>
              <a:t>кашляните</a:t>
            </a:r>
            <a:r>
              <a:rPr lang="ru-RU" dirty="0" smtClean="0"/>
              <a:t>, посмейтесь и </a:t>
            </a:r>
            <a:r>
              <a:rPr lang="ru-RU" dirty="0"/>
              <a:t>т.д.) и обратите внимание, как это влияет на вас, и </a:t>
            </a:r>
            <a:r>
              <a:rPr lang="ru-RU" dirty="0" smtClean="0"/>
              <a:t>окружающих.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13047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С</a:t>
            </a:r>
            <a:r>
              <a:rPr lang="ru-RU" dirty="0" err="1" smtClean="0"/>
              <a:t>пячка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Представьте, </a:t>
            </a:r>
            <a:r>
              <a:rPr lang="ru-RU" dirty="0" smtClean="0"/>
              <a:t>что вы </a:t>
            </a:r>
            <a:r>
              <a:rPr lang="en-US" dirty="0" smtClean="0"/>
              <a:t>–</a:t>
            </a:r>
            <a:r>
              <a:rPr lang="ru-RU" dirty="0" smtClean="0"/>
              <a:t> животные, впадающих в спячку: медведи, </a:t>
            </a:r>
            <a:r>
              <a:rPr lang="ru-RU" dirty="0"/>
              <a:t>сурки, бурундуки, скунсы, ежи, летучие мыши, пчелы, змеи и т.д. </a:t>
            </a:r>
            <a:r>
              <a:rPr lang="en-US" dirty="0" err="1" smtClean="0"/>
              <a:t>Д</a:t>
            </a:r>
            <a:r>
              <a:rPr lang="ru-RU" dirty="0" err="1" smtClean="0"/>
              <a:t>вигайтесь</a:t>
            </a:r>
            <a:r>
              <a:rPr lang="ru-RU" dirty="0" smtClean="0"/>
              <a:t> по залу, имитируя выбранное </a:t>
            </a:r>
            <a:r>
              <a:rPr lang="ru-RU" dirty="0"/>
              <a:t>вами </a:t>
            </a:r>
            <a:r>
              <a:rPr lang="ru-RU" dirty="0" smtClean="0"/>
              <a:t>животное, запасая корм, готовясь к </a:t>
            </a:r>
            <a:r>
              <a:rPr lang="ru-RU" dirty="0"/>
              <a:t>долгой, холодной </a:t>
            </a:r>
            <a:r>
              <a:rPr lang="ru-RU" dirty="0" smtClean="0"/>
              <a:t>зиме </a:t>
            </a:r>
            <a:r>
              <a:rPr lang="ru-RU" dirty="0"/>
              <a:t>. </a:t>
            </a:r>
            <a:r>
              <a:rPr lang="ru-RU" dirty="0" smtClean="0"/>
              <a:t>Найдите </a:t>
            </a:r>
            <a:r>
              <a:rPr lang="ru-RU" dirty="0"/>
              <a:t>логово, </a:t>
            </a:r>
            <a:r>
              <a:rPr lang="ru-RU" dirty="0" smtClean="0"/>
              <a:t>пещеру, кучу листьев </a:t>
            </a:r>
            <a:r>
              <a:rPr lang="ru-RU" dirty="0"/>
              <a:t>или </a:t>
            </a:r>
            <a:r>
              <a:rPr lang="ru-RU" dirty="0" smtClean="0"/>
              <a:t>нору. </a:t>
            </a:r>
            <a:r>
              <a:rPr lang="en-US" dirty="0" err="1" smtClean="0"/>
              <a:t>У</a:t>
            </a:r>
            <a:r>
              <a:rPr lang="ru-RU" dirty="0" smtClean="0"/>
              <a:t>стройтесь там удобно, свернитесь калачиком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Закройте глаза и расслабьте тело. Замедлите дыхание. Представьте себе, как падает снег, </a:t>
            </a:r>
            <a:r>
              <a:rPr lang="ru-RU" dirty="0" smtClean="0"/>
              <a:t>как опускается температура, </a:t>
            </a:r>
            <a:r>
              <a:rPr lang="ru-RU" dirty="0"/>
              <a:t>пока вы уютно и тепло </a:t>
            </a:r>
            <a:r>
              <a:rPr lang="ru-RU" dirty="0" smtClean="0"/>
              <a:t>лежите в </a:t>
            </a:r>
            <a:r>
              <a:rPr lang="ru-RU" dirty="0"/>
              <a:t>ваш </a:t>
            </a:r>
            <a:r>
              <a:rPr lang="ru-RU" dirty="0" smtClean="0"/>
              <a:t>зимней </a:t>
            </a:r>
            <a:r>
              <a:rPr lang="ru-RU" dirty="0"/>
              <a:t>кровати. </a:t>
            </a:r>
            <a:r>
              <a:rPr lang="ru-RU" dirty="0" smtClean="0"/>
              <a:t>Отдохните так </a:t>
            </a:r>
            <a:r>
              <a:rPr lang="ru-RU" dirty="0"/>
              <a:t>течение нескольких минут. </a:t>
            </a:r>
            <a:r>
              <a:rPr lang="en-US" dirty="0" err="1" smtClean="0"/>
              <a:t>З</a:t>
            </a:r>
            <a:r>
              <a:rPr lang="ru-RU" dirty="0" err="1" smtClean="0"/>
              <a:t>атем</a:t>
            </a:r>
            <a:r>
              <a:rPr lang="ru-RU" dirty="0" smtClean="0"/>
              <a:t> медленно начинайте </a:t>
            </a:r>
            <a:r>
              <a:rPr lang="ru-RU" dirty="0"/>
              <a:t>просыпаться, </a:t>
            </a:r>
            <a:r>
              <a:rPr lang="ru-RU" dirty="0" smtClean="0"/>
              <a:t>двигая </a:t>
            </a:r>
            <a:r>
              <a:rPr lang="ru-RU" dirty="0"/>
              <a:t>пальцами рук и ног, </a:t>
            </a:r>
            <a:r>
              <a:rPr lang="ru-RU" dirty="0" smtClean="0"/>
              <a:t>потягивая ноги и руки по одной и одновременно</a:t>
            </a:r>
            <a:r>
              <a:rPr lang="ru-RU" dirty="0"/>
              <a:t>. Наконец </a:t>
            </a:r>
            <a:r>
              <a:rPr lang="ru-RU" dirty="0" smtClean="0"/>
              <a:t>сядьте и поприветствуйте весну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21217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456164"/>
            <a:ext cx="7024744" cy="1143000"/>
          </a:xfrm>
        </p:spPr>
        <p:txBody>
          <a:bodyPr/>
          <a:lstStyle/>
          <a:p>
            <a:r>
              <a:rPr lang="ru-RU" dirty="0" smtClean="0"/>
              <a:t>Здесь и </a:t>
            </a:r>
            <a:r>
              <a:rPr lang="ru-RU" dirty="0"/>
              <a:t>с</a:t>
            </a:r>
            <a:r>
              <a:rPr lang="ru-RU" dirty="0" smtClean="0"/>
              <a:t>ейчас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9856"/>
            <a:ext cx="7302222" cy="462642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Эта простая медитация в движении </a:t>
            </a:r>
            <a:r>
              <a:rPr lang="ru-RU" dirty="0" smtClean="0"/>
              <a:t>учит ценить настоящий момент и пребывать «здесь и сейчас». Идите </a:t>
            </a:r>
            <a:r>
              <a:rPr lang="ru-RU" dirty="0"/>
              <a:t>очень медленно. Каждый раз, </a:t>
            </a:r>
            <a:r>
              <a:rPr lang="ru-RU" dirty="0" smtClean="0"/>
              <a:t>когда поднимаете ногу, чтобы сделать шаг, </a:t>
            </a:r>
            <a:r>
              <a:rPr lang="ru-RU" dirty="0"/>
              <a:t>мысленно </a:t>
            </a:r>
            <a:r>
              <a:rPr lang="ru-RU" dirty="0" smtClean="0"/>
              <a:t>говорите «здесь». Когда переносите вес </a:t>
            </a:r>
            <a:r>
              <a:rPr lang="ru-RU" dirty="0"/>
              <a:t>на ногу </a:t>
            </a:r>
            <a:r>
              <a:rPr lang="ru-RU" dirty="0" smtClean="0"/>
              <a:t>произносите «сейчас».</a:t>
            </a:r>
            <a:endParaRPr lang="ru-RU" dirty="0"/>
          </a:p>
          <a:p>
            <a:r>
              <a:rPr lang="ru-RU" dirty="0"/>
              <a:t>Или же вы можете координировать дыхание со словами без движения. Когда вы вдыхаете мысленно </a:t>
            </a:r>
            <a:r>
              <a:rPr lang="ru-RU" dirty="0" smtClean="0"/>
              <a:t>говорите «здесь». </a:t>
            </a:r>
            <a:r>
              <a:rPr lang="ru-RU" dirty="0"/>
              <a:t>Каждый раз, когда вы выдыхаете </a:t>
            </a:r>
            <a:r>
              <a:rPr lang="ru-RU" dirty="0" smtClean="0"/>
              <a:t>говорите «сейчас». </a:t>
            </a:r>
          </a:p>
          <a:p>
            <a:r>
              <a:rPr lang="ru-RU" dirty="0" smtClean="0"/>
              <a:t>Это упражнение позволяет быстро прийти в себя и сохранить присутствие духа в критической ситуации.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50700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/>
          <a:lstStyle/>
          <a:p>
            <a:r>
              <a:rPr lang="ru-RU" dirty="0" smtClean="0"/>
              <a:t>Дыхание поршня.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286" y="1814286"/>
            <a:ext cx="7638143" cy="440871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Пусть дети встанут в ряд друг за  другом и рассчитаются на первый-второй. Все вместе на вдохе поднимите руки, на выдохе вытяните руки перед собой  и выполните </a:t>
            </a:r>
            <a:r>
              <a:rPr lang="ru-RU" dirty="0" err="1" smtClean="0"/>
              <a:t>Уткатасану</a:t>
            </a:r>
            <a:r>
              <a:rPr lang="ru-RU" dirty="0" smtClean="0"/>
              <a:t>. Повторите </a:t>
            </a:r>
            <a:r>
              <a:rPr lang="ru-RU" dirty="0"/>
              <a:t>несколько раз, чтобы все </a:t>
            </a:r>
            <a:r>
              <a:rPr lang="ru-RU" dirty="0" smtClean="0"/>
              <a:t>дети запомнили это движение. Теперь первые номера приседают, когда вторые встают и поднимают руки. Продолжить </a:t>
            </a:r>
            <a:r>
              <a:rPr lang="ru-RU" dirty="0"/>
              <a:t>в течение одной минуты. </a:t>
            </a:r>
            <a:endParaRPr lang="ru-RU" dirty="0" smtClean="0"/>
          </a:p>
          <a:p>
            <a:r>
              <a:rPr lang="ru-RU" dirty="0" smtClean="0"/>
              <a:t>Вариант. Разбейте дыхание </a:t>
            </a:r>
            <a:r>
              <a:rPr lang="ru-RU" dirty="0"/>
              <a:t>на четыре отдельных </a:t>
            </a:r>
            <a:r>
              <a:rPr lang="ru-RU" dirty="0" smtClean="0"/>
              <a:t>движения. </a:t>
            </a:r>
            <a:r>
              <a:rPr lang="ru-RU" dirty="0"/>
              <a:t>Первое: </a:t>
            </a:r>
            <a:r>
              <a:rPr lang="ru-RU" dirty="0" smtClean="0"/>
              <a:t>встать в </a:t>
            </a:r>
            <a:r>
              <a:rPr lang="ru-RU" dirty="0"/>
              <a:t>полный рост, руки вытянуты над головой. </a:t>
            </a:r>
            <a:r>
              <a:rPr lang="ru-RU" dirty="0" smtClean="0"/>
              <a:t>Второе: согнуть колени, </a:t>
            </a:r>
            <a:r>
              <a:rPr lang="ru-RU" dirty="0"/>
              <a:t>руки над </a:t>
            </a:r>
            <a:r>
              <a:rPr lang="ru-RU" dirty="0" smtClean="0"/>
              <a:t>головой. Третье: колени </a:t>
            </a:r>
            <a:r>
              <a:rPr lang="ru-RU" dirty="0"/>
              <a:t>согнуты, руки перед </a:t>
            </a:r>
            <a:r>
              <a:rPr lang="ru-RU" dirty="0" smtClean="0"/>
              <a:t>собой. Четвертое: </a:t>
            </a:r>
            <a:r>
              <a:rPr lang="ru-RU" dirty="0"/>
              <a:t>выпрямите ноги, руки впереди. </a:t>
            </a:r>
            <a:r>
              <a:rPr lang="ru-RU" dirty="0" smtClean="0"/>
              <a:t>Можно делать всем вместе, либо рассчитать группу на 1, 2, 3, 4, что достаточно сложно. Можно </a:t>
            </a:r>
            <a:r>
              <a:rPr lang="ru-RU" dirty="0"/>
              <a:t>добавить музыку с очевидным </a:t>
            </a:r>
            <a:r>
              <a:rPr lang="ru-RU" dirty="0" smtClean="0"/>
              <a:t>ритмом на 4 счета.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72569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Фигура, замри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93735898"/>
              </p:ext>
            </p:extLst>
          </p:nvPr>
        </p:nvGraphicFramePr>
        <p:xfrm>
          <a:off x="635000" y="2323652"/>
          <a:ext cx="7765143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570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4" y="834572"/>
            <a:ext cx="7837714" cy="542471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Во всех </a:t>
            </a:r>
            <a:r>
              <a:rPr lang="ru-RU" dirty="0" smtClean="0"/>
              <a:t>дыхательных техниках используйте дыхание </a:t>
            </a:r>
            <a:r>
              <a:rPr lang="ru-RU" dirty="0"/>
              <a:t>через нос (если не указано иное). </a:t>
            </a:r>
            <a:r>
              <a:rPr lang="ru-RU" dirty="0" smtClean="0"/>
              <a:t>Носовое дыхание согревает</a:t>
            </a:r>
            <a:r>
              <a:rPr lang="ru-RU" dirty="0"/>
              <a:t>, увлажняет и фильтрует воздух, прежде чем </a:t>
            </a:r>
            <a:r>
              <a:rPr lang="ru-RU" dirty="0" smtClean="0"/>
              <a:t>он попадет </a:t>
            </a:r>
            <a:r>
              <a:rPr lang="ru-RU" dirty="0"/>
              <a:t>в легкие</a:t>
            </a:r>
            <a:r>
              <a:rPr lang="ru-RU" dirty="0" smtClean="0"/>
              <a:t>. Слизистая оболочка </a:t>
            </a:r>
            <a:r>
              <a:rPr lang="ru-RU" dirty="0"/>
              <a:t>и </a:t>
            </a:r>
            <a:r>
              <a:rPr lang="ru-RU" dirty="0" smtClean="0"/>
              <a:t>реснички </a:t>
            </a:r>
            <a:r>
              <a:rPr lang="ru-RU" dirty="0"/>
              <a:t>(волоски) </a:t>
            </a:r>
            <a:r>
              <a:rPr lang="ru-RU" dirty="0" smtClean="0"/>
              <a:t>в ноздрях выполняют функцию ловушек </a:t>
            </a:r>
            <a:r>
              <a:rPr lang="ru-RU" dirty="0"/>
              <a:t>микробов и </a:t>
            </a:r>
            <a:r>
              <a:rPr lang="ru-RU" dirty="0" smtClean="0"/>
              <a:t>пыли и защищают организм </a:t>
            </a:r>
            <a:r>
              <a:rPr lang="ru-RU" dirty="0"/>
              <a:t>от инфекции. </a:t>
            </a:r>
            <a:r>
              <a:rPr lang="ru-RU" dirty="0" smtClean="0"/>
              <a:t>Кроме </a:t>
            </a:r>
            <a:r>
              <a:rPr lang="ru-RU" dirty="0"/>
              <a:t>того, </a:t>
            </a:r>
            <a:r>
              <a:rPr lang="ru-RU" dirty="0" smtClean="0"/>
              <a:t>носовое дыхание </a:t>
            </a:r>
            <a:r>
              <a:rPr lang="ru-RU" dirty="0"/>
              <a:t>создает большее сопротивление поглощению и </a:t>
            </a:r>
            <a:r>
              <a:rPr lang="ru-RU" dirty="0" smtClean="0"/>
              <a:t>изгнанию воздуха, и </a:t>
            </a:r>
            <a:r>
              <a:rPr lang="ru-RU" dirty="0"/>
              <a:t>таким образом </a:t>
            </a:r>
            <a:r>
              <a:rPr lang="ru-RU" dirty="0" smtClean="0"/>
              <a:t>тонизирует легкие </a:t>
            </a:r>
            <a:r>
              <a:rPr lang="ru-RU" dirty="0"/>
              <a:t>и </a:t>
            </a:r>
            <a:r>
              <a:rPr lang="ru-RU" dirty="0" smtClean="0"/>
              <a:t>абдоминальные мышцы</a:t>
            </a:r>
            <a:r>
              <a:rPr lang="ru-RU" dirty="0"/>
              <a:t>, ответственные за </a:t>
            </a:r>
            <a:r>
              <a:rPr lang="ru-RU" dirty="0" smtClean="0"/>
              <a:t>каждый вдох. </a:t>
            </a:r>
            <a:r>
              <a:rPr lang="ru-RU" dirty="0"/>
              <a:t>Кроме того, </a:t>
            </a:r>
            <a:r>
              <a:rPr lang="ru-RU" dirty="0" smtClean="0"/>
              <a:t>когда вы привыкли дышать носом днем, вы автоматически начинаете дышать носом и ночью, а это очень важно для хорошего сна. Дыхание ртом </a:t>
            </a:r>
            <a:r>
              <a:rPr lang="ru-RU" dirty="0"/>
              <a:t>создает предрасположенность к </a:t>
            </a:r>
            <a:r>
              <a:rPr lang="ru-RU" dirty="0" smtClean="0"/>
              <a:t>храпу </a:t>
            </a:r>
            <a:r>
              <a:rPr lang="ru-RU" dirty="0"/>
              <a:t>и </a:t>
            </a:r>
            <a:r>
              <a:rPr lang="ru-RU" dirty="0" smtClean="0"/>
              <a:t>остановкам дыхания</a:t>
            </a:r>
            <a:r>
              <a:rPr lang="ru-RU" dirty="0"/>
              <a:t>, </a:t>
            </a:r>
            <a:r>
              <a:rPr lang="ru-RU" dirty="0" smtClean="0"/>
              <a:t>что может </a:t>
            </a:r>
            <a:r>
              <a:rPr lang="ru-RU" dirty="0"/>
              <a:t>привести к </a:t>
            </a:r>
            <a:r>
              <a:rPr lang="ru-RU" dirty="0" smtClean="0"/>
              <a:t>апноэ. </a:t>
            </a:r>
            <a:r>
              <a:rPr lang="ru-RU" dirty="0"/>
              <a:t>Многие </a:t>
            </a:r>
            <a:r>
              <a:rPr lang="ru-RU" dirty="0" smtClean="0"/>
              <a:t>проблемы усугубляются при дыхании </a:t>
            </a:r>
            <a:r>
              <a:rPr lang="ru-RU" dirty="0"/>
              <a:t>через </a:t>
            </a:r>
            <a:r>
              <a:rPr lang="ru-RU" dirty="0" smtClean="0"/>
              <a:t>рот, </a:t>
            </a:r>
            <a:r>
              <a:rPr lang="ru-RU" dirty="0"/>
              <a:t>в том числе: </a:t>
            </a:r>
            <a:r>
              <a:rPr lang="ru-RU" dirty="0" smtClean="0"/>
              <a:t>простуды, вирусные заболевания, аллергии, </a:t>
            </a:r>
            <a:r>
              <a:rPr lang="ru-RU" dirty="0"/>
              <a:t>головные </a:t>
            </a:r>
            <a:r>
              <a:rPr lang="ru-RU" dirty="0" smtClean="0"/>
              <a:t>боли и т.д.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770769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7950"/>
            <a:ext cx="7024744" cy="1143000"/>
          </a:xfrm>
        </p:spPr>
        <p:txBody>
          <a:bodyPr/>
          <a:lstStyle/>
          <a:p>
            <a:r>
              <a:rPr lang="ru-RU" dirty="0" smtClean="0"/>
              <a:t>Паровоз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29" y="1190950"/>
            <a:ext cx="7801427" cy="262250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Цель </a:t>
            </a:r>
            <a:r>
              <a:rPr lang="en-US" dirty="0" smtClean="0"/>
              <a:t>–</a:t>
            </a:r>
            <a:r>
              <a:rPr lang="ru-RU" dirty="0" smtClean="0"/>
              <a:t> сделать </a:t>
            </a:r>
            <a:r>
              <a:rPr lang="ru-RU" dirty="0"/>
              <a:t>выдох в два раза длиннее вдоха. Сядьте на пол, рядом друг с другом в ряд. </a:t>
            </a:r>
            <a:r>
              <a:rPr lang="ru-RU" dirty="0" smtClean="0"/>
              <a:t>Представьте</a:t>
            </a:r>
            <a:r>
              <a:rPr lang="ru-RU" dirty="0"/>
              <a:t>, что вы </a:t>
            </a:r>
            <a:r>
              <a:rPr lang="en-US" dirty="0" smtClean="0"/>
              <a:t>– </a:t>
            </a:r>
            <a:r>
              <a:rPr lang="ru-RU" dirty="0" smtClean="0"/>
              <a:t> паровоз. Вдохните естественно. Выдохните со звуком «</a:t>
            </a:r>
            <a:r>
              <a:rPr lang="ru-RU" dirty="0" err="1" smtClean="0"/>
              <a:t>шшшш</a:t>
            </a:r>
            <a:r>
              <a:rPr lang="ru-RU" dirty="0" smtClean="0"/>
              <a:t>», </a:t>
            </a:r>
            <a:r>
              <a:rPr lang="ru-RU" dirty="0"/>
              <a:t>как </a:t>
            </a:r>
            <a:r>
              <a:rPr lang="ru-RU" dirty="0" smtClean="0"/>
              <a:t>будто выпускаете пар. </a:t>
            </a:r>
            <a:r>
              <a:rPr lang="ru-RU" dirty="0"/>
              <a:t>Пар выходит долго и медленно. </a:t>
            </a:r>
            <a:r>
              <a:rPr lang="ru-RU" dirty="0" smtClean="0"/>
              <a:t>Далее на выдохе начинайте двигаться вперед на ягодицах и двигать </a:t>
            </a:r>
            <a:r>
              <a:rPr lang="ru-RU" dirty="0"/>
              <a:t>руками, как колеса </a:t>
            </a:r>
            <a:r>
              <a:rPr lang="ru-RU" dirty="0" smtClean="0"/>
              <a:t>паровоза «</a:t>
            </a:r>
            <a:r>
              <a:rPr lang="ru-RU" dirty="0" err="1" smtClean="0"/>
              <a:t>чух</a:t>
            </a:r>
            <a:r>
              <a:rPr lang="ru-RU" dirty="0" err="1"/>
              <a:t>-чух-</a:t>
            </a:r>
            <a:r>
              <a:rPr lang="ru-RU" dirty="0" err="1" smtClean="0"/>
              <a:t>чух</a:t>
            </a:r>
            <a:r>
              <a:rPr lang="ru-RU" dirty="0" smtClean="0"/>
              <a:t>». Устройте соревнование, кто дальше уедет.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8571" y="3813453"/>
            <a:ext cx="3628572" cy="2419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68860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-79052"/>
            <a:ext cx="7024744" cy="1143000"/>
          </a:xfrm>
        </p:spPr>
        <p:txBody>
          <a:bodyPr/>
          <a:lstStyle/>
          <a:p>
            <a:r>
              <a:rPr lang="ru-RU" dirty="0" smtClean="0"/>
              <a:t>10 дыханий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14" y="1063948"/>
            <a:ext cx="8182429" cy="552190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этой игре вы не контролируете дыхание, а наблюдаете за ним.</a:t>
            </a:r>
            <a:endParaRPr lang="ru-RU" dirty="0"/>
          </a:p>
          <a:p>
            <a:r>
              <a:rPr lang="ru-RU" dirty="0"/>
              <a:t>На первом вдохе </a:t>
            </a:r>
            <a:r>
              <a:rPr lang="ru-RU" dirty="0" smtClean="0"/>
              <a:t>скажите себе</a:t>
            </a:r>
            <a:r>
              <a:rPr lang="ru-RU" dirty="0"/>
              <a:t> </a:t>
            </a:r>
            <a:r>
              <a:rPr lang="ru-RU" dirty="0" smtClean="0"/>
              <a:t>«первый вдох»,  на выдохе: «первый выдох» и так далее. Вы заметите, </a:t>
            </a:r>
            <a:r>
              <a:rPr lang="ru-RU" dirty="0"/>
              <a:t>что различные </a:t>
            </a:r>
            <a:r>
              <a:rPr lang="ru-RU" dirty="0" smtClean="0"/>
              <a:t>вдохи и выдохи иногда происходят через </a:t>
            </a:r>
            <a:r>
              <a:rPr lang="ru-RU" dirty="0"/>
              <a:t>регулярные промежутки времени , иногда могут </a:t>
            </a:r>
            <a:r>
              <a:rPr lang="ru-RU" dirty="0" smtClean="0"/>
              <a:t>промежутки могут быть длиннее или короче, глубже или нет. Нужно только наблюдать. Вы будет отвлекаться на возникающие мысли, это нормально. К</a:t>
            </a:r>
            <a:r>
              <a:rPr lang="en-US" dirty="0" err="1" smtClean="0"/>
              <a:t>а</a:t>
            </a:r>
            <a:r>
              <a:rPr lang="ru-RU" dirty="0" smtClean="0"/>
              <a:t>к только вы заметили, что ваш мозг начал свой привычный процесс, отметьте это и вернитесь опять к счету дыханий, но начните сначала. ,</a:t>
            </a:r>
          </a:p>
          <a:p>
            <a:r>
              <a:rPr lang="ru-RU" dirty="0" smtClean="0"/>
              <a:t>Замечайте до </a:t>
            </a:r>
            <a:r>
              <a:rPr lang="ru-RU" dirty="0" err="1" smtClean="0"/>
              <a:t>скольки</a:t>
            </a:r>
            <a:r>
              <a:rPr lang="ru-RU" dirty="0" smtClean="0"/>
              <a:t> вы досчитаете, прежде чем вернуться на начальную точку отсчета. </a:t>
            </a:r>
            <a:r>
              <a:rPr lang="en-US" dirty="0" err="1" smtClean="0"/>
              <a:t>З</a:t>
            </a:r>
            <a:r>
              <a:rPr lang="ru-RU" dirty="0" err="1" smtClean="0"/>
              <a:t>аметьте</a:t>
            </a:r>
            <a:r>
              <a:rPr lang="ru-RU" dirty="0" smtClean="0"/>
              <a:t>, что в какие-то дни это упражнение делать просто, а в какие-то </a:t>
            </a:r>
            <a:r>
              <a:rPr lang="en-US" dirty="0" smtClean="0"/>
              <a:t>–</a:t>
            </a:r>
            <a:r>
              <a:rPr lang="ru-RU" dirty="0" smtClean="0"/>
              <a:t> сложно. </a:t>
            </a:r>
          </a:p>
          <a:p>
            <a:r>
              <a:rPr lang="ru-RU" dirty="0" smtClean="0"/>
              <a:t>Осознанность. В паузах между вдохами и выдохами прислушайтесь к тому, что вы чувствуете, какие слышите звуки. Почувствуйте </a:t>
            </a:r>
            <a:r>
              <a:rPr lang="ru-RU" dirty="0"/>
              <a:t>температуру. Обратите внимание на движение </a:t>
            </a:r>
            <a:r>
              <a:rPr lang="ru-RU" dirty="0" smtClean="0"/>
              <a:t>воздуха. Осознайте то, что вас окружает и то, что вы </a:t>
            </a:r>
            <a:r>
              <a:rPr lang="en-US" dirty="0" smtClean="0"/>
              <a:t>–</a:t>
            </a:r>
            <a:r>
              <a:rPr lang="ru-RU" dirty="0" smtClean="0"/>
              <a:t> часть этого окружения.</a:t>
            </a:r>
            <a:endParaRPr lang="ru-RU" dirty="0"/>
          </a:p>
          <a:p>
            <a:r>
              <a:rPr lang="ru-RU" dirty="0" smtClean="0"/>
              <a:t>Счет шагов. Идите гулять </a:t>
            </a:r>
            <a:r>
              <a:rPr lang="ru-RU" dirty="0"/>
              <a:t>и </a:t>
            </a:r>
            <a:r>
              <a:rPr lang="ru-RU" dirty="0" smtClean="0"/>
              <a:t>считайте каждый </a:t>
            </a:r>
            <a:r>
              <a:rPr lang="ru-RU" dirty="0"/>
              <a:t>шаг </a:t>
            </a:r>
            <a:r>
              <a:rPr lang="ru-RU" dirty="0" smtClean="0"/>
              <a:t>. Осознайте момент, когда нога отталкивается </a:t>
            </a:r>
            <a:r>
              <a:rPr lang="ru-RU" dirty="0"/>
              <a:t>от земли и затем </a:t>
            </a:r>
            <a:r>
              <a:rPr lang="ru-RU" dirty="0" smtClean="0"/>
              <a:t>опускается на землю снова</a:t>
            </a:r>
            <a:r>
              <a:rPr lang="ru-RU" dirty="0"/>
              <a:t>. </a:t>
            </a:r>
            <a:r>
              <a:rPr lang="ru-RU" dirty="0" smtClean="0"/>
              <a:t>Почувствуйте, как вес переносится с </a:t>
            </a:r>
            <a:r>
              <a:rPr lang="ru-RU" dirty="0"/>
              <a:t>одной стороны на </a:t>
            </a:r>
            <a:r>
              <a:rPr lang="ru-RU" dirty="0" smtClean="0"/>
              <a:t>другую, как двигаются руки в такт шагам. </a:t>
            </a:r>
            <a:r>
              <a:rPr lang="ru-RU" dirty="0"/>
              <a:t>Концентрация на </a:t>
            </a:r>
            <a:r>
              <a:rPr lang="ru-RU" dirty="0" smtClean="0"/>
              <a:t>шагах </a:t>
            </a:r>
            <a:r>
              <a:rPr lang="ru-RU" dirty="0"/>
              <a:t>успокаивает и помогает вам </a:t>
            </a:r>
            <a:r>
              <a:rPr lang="ru-RU" dirty="0" smtClean="0"/>
              <a:t>оставаться в настоящем моменте и наслаждаться им.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228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56807"/>
            <a:ext cx="7024744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Теплое</a:t>
            </a:r>
            <a:r>
              <a:rPr lang="en-US" dirty="0" smtClean="0"/>
              <a:t>–</a:t>
            </a:r>
            <a:r>
              <a:rPr lang="ru-RU" dirty="0" smtClean="0"/>
              <a:t> прохладное дыхание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П</a:t>
            </a:r>
            <a:r>
              <a:rPr lang="ru-RU" dirty="0" smtClean="0"/>
              <a:t>опросите детей поменять температуру выдохов. Представьте себе теплое дыхание, как будто вы выдыхаете на окно или зеркало, произнося на выдохе «</a:t>
            </a:r>
            <a:r>
              <a:rPr lang="ru-RU" dirty="0" err="1" smtClean="0"/>
              <a:t>хооо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Теперь представьте прохладное дыхание, как будто вы задуваете свечи на торте, произнося на выдохе «</a:t>
            </a:r>
            <a:r>
              <a:rPr lang="ru-RU" dirty="0" err="1" smtClean="0"/>
              <a:t>хуууу</a:t>
            </a:r>
            <a:r>
              <a:rPr lang="ru-RU" dirty="0" smtClean="0"/>
              <a:t>».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339152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25286"/>
            <a:ext cx="6777317" cy="490734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Gillen</a:t>
            </a:r>
            <a:r>
              <a:rPr lang="en-US" dirty="0"/>
              <a:t>, </a:t>
            </a:r>
            <a:r>
              <a:rPr lang="en-US" dirty="0" err="1"/>
              <a:t>Lynea</a:t>
            </a:r>
            <a:r>
              <a:rPr lang="en-US" dirty="0"/>
              <a:t> &amp; Jim, Yoga Calm for Children: educating Heart, Mind and Body, Three Pebble Press, 1997. </a:t>
            </a:r>
          </a:p>
          <a:p>
            <a:r>
              <a:rPr lang="en-US" dirty="0" err="1"/>
              <a:t>Farhi</a:t>
            </a:r>
            <a:r>
              <a:rPr lang="en-US" dirty="0"/>
              <a:t>, Donna, </a:t>
            </a:r>
            <a:r>
              <a:rPr lang="en-US" i="1" dirty="0"/>
              <a:t>The Breathing Book</a:t>
            </a:r>
            <a:r>
              <a:rPr lang="en-US" dirty="0"/>
              <a:t>, Henry Holt, 1996. </a:t>
            </a:r>
          </a:p>
          <a:p>
            <a:r>
              <a:rPr lang="hr-HR" dirty="0"/>
              <a:t>Flynn, Lisa, </a:t>
            </a:r>
            <a:r>
              <a:rPr lang="hr-HR" i="1" dirty="0"/>
              <a:t>Yoga for Children</a:t>
            </a:r>
            <a:r>
              <a:rPr lang="hr-HR" dirty="0"/>
              <a:t>, Adams Media, 2013. </a:t>
            </a:r>
          </a:p>
          <a:p>
            <a:r>
              <a:rPr lang="en-US" dirty="0" err="1"/>
              <a:t>Kaminoff</a:t>
            </a:r>
            <a:r>
              <a:rPr lang="en-US" dirty="0"/>
              <a:t>, Leslie, </a:t>
            </a:r>
            <a:r>
              <a:rPr lang="en-US" i="1" dirty="0"/>
              <a:t>What Yoga Therapists Should Know About the Anatomy of Breathing</a:t>
            </a:r>
            <a:r>
              <a:rPr lang="en-US" dirty="0"/>
              <a:t>, 2011. http://</a:t>
            </a:r>
            <a:r>
              <a:rPr lang="en-US" dirty="0" err="1"/>
              <a:t>www.yogaanatomy.org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-content/uploads/2011/10/Anatomy-of-Breath2.pdf </a:t>
            </a:r>
          </a:p>
          <a:p>
            <a:r>
              <a:rPr lang="en-US" dirty="0"/>
              <a:t>Lewis, Dennis, Free </a:t>
            </a:r>
            <a:r>
              <a:rPr lang="en-US" i="1" dirty="0"/>
              <a:t>Your Breath, Free Your Life</a:t>
            </a:r>
            <a:r>
              <a:rPr lang="en-US" dirty="0"/>
              <a:t>, </a:t>
            </a:r>
            <a:r>
              <a:rPr lang="en-US" dirty="0" err="1"/>
              <a:t>Shambhala</a:t>
            </a:r>
            <a:r>
              <a:rPr lang="en-US" dirty="0"/>
              <a:t> Publications, 2004. </a:t>
            </a:r>
          </a:p>
          <a:p>
            <a:r>
              <a:rPr lang="en-US" dirty="0"/>
              <a:t>Luster, Jai &amp; Joy, </a:t>
            </a:r>
            <a:r>
              <a:rPr lang="en-US" i="1" dirty="0"/>
              <a:t>Calm Classroom: Elementary &amp; Middle School</a:t>
            </a:r>
            <a:r>
              <a:rPr lang="en-US" dirty="0"/>
              <a:t>, Luster Learning Institute, 2009. </a:t>
            </a:r>
          </a:p>
          <a:p>
            <a:r>
              <a:rPr lang="da-DK" dirty="0" err="1"/>
              <a:t>Tantillo</a:t>
            </a:r>
            <a:r>
              <a:rPr lang="da-DK" dirty="0"/>
              <a:t>, Carla, </a:t>
            </a:r>
            <a:r>
              <a:rPr lang="da-DK" i="1" dirty="0" err="1"/>
              <a:t>Cooling</a:t>
            </a:r>
            <a:r>
              <a:rPr lang="da-DK" i="1" dirty="0"/>
              <a:t> Down </a:t>
            </a:r>
            <a:r>
              <a:rPr lang="da-DK" i="1" dirty="0" err="1"/>
              <a:t>Your</a:t>
            </a:r>
            <a:r>
              <a:rPr lang="da-DK" i="1" dirty="0"/>
              <a:t> </a:t>
            </a:r>
            <a:r>
              <a:rPr lang="da-DK" i="1" dirty="0" err="1"/>
              <a:t>Classroom</a:t>
            </a:r>
            <a:r>
              <a:rPr lang="da-DK" dirty="0"/>
              <a:t>, </a:t>
            </a:r>
            <a:r>
              <a:rPr lang="da-DK" dirty="0" err="1"/>
              <a:t>Mindful</a:t>
            </a:r>
            <a:r>
              <a:rPr lang="da-DK" dirty="0"/>
              <a:t> </a:t>
            </a:r>
            <a:r>
              <a:rPr lang="da-DK" dirty="0" err="1"/>
              <a:t>Practices</a:t>
            </a:r>
            <a:r>
              <a:rPr lang="da-DK" dirty="0"/>
              <a:t>, 2012. </a:t>
            </a:r>
            <a:endParaRPr lang="da-DK" dirty="0" smtClean="0"/>
          </a:p>
          <a:p>
            <a:r>
              <a:rPr lang="en-US" dirty="0"/>
              <a:t>Donna Freeman, Pranayama for kids and </a:t>
            </a:r>
            <a:r>
              <a:rPr lang="en-US" dirty="0" smtClean="0"/>
              <a:t>teens, e-book.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282073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286" y="1179286"/>
            <a:ext cx="7565571" cy="5170714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b="1" dirty="0" smtClean="0"/>
              <a:t>Видео</a:t>
            </a:r>
            <a:endParaRPr lang="es-ES_tradnl" dirty="0" smtClean="0"/>
          </a:p>
          <a:p>
            <a:r>
              <a:rPr lang="en-US" dirty="0" smtClean="0"/>
              <a:t>Respiratory System for Kids by </a:t>
            </a:r>
            <a:r>
              <a:rPr lang="en-US" dirty="0" err="1" smtClean="0"/>
              <a:t>MakeMeGenius.com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How the Body Works: The Respiratory System by </a:t>
            </a:r>
            <a:r>
              <a:rPr lang="en-US" dirty="0" err="1" smtClean="0"/>
              <a:t>Mocomi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Respiratory System Song by </a:t>
            </a:r>
            <a:r>
              <a:rPr lang="en-US" dirty="0" err="1" smtClean="0"/>
              <a:t>ParrMr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Belly Breathing by </a:t>
            </a:r>
            <a:r>
              <a:rPr lang="en-US" dirty="0" err="1" smtClean="0"/>
              <a:t>KidsHealth</a:t>
            </a:r>
            <a:r>
              <a:rPr lang="en-US" dirty="0" smtClean="0"/>
              <a:t> </a:t>
            </a:r>
            <a:endParaRPr lang="ru-RU" dirty="0" smtClean="0"/>
          </a:p>
          <a:p>
            <a:pPr marL="68580" indent="0">
              <a:buNone/>
            </a:pPr>
            <a:r>
              <a:rPr lang="en-US" b="1" dirty="0" err="1" smtClean="0"/>
              <a:t>Онлайн</a:t>
            </a:r>
            <a:r>
              <a:rPr lang="en-US" b="1" dirty="0" smtClean="0"/>
              <a:t> </a:t>
            </a:r>
            <a:r>
              <a:rPr lang="en-US" b="1" dirty="0" err="1" smtClean="0"/>
              <a:t>обучение</a:t>
            </a:r>
            <a:endParaRPr lang="en-US" b="1" dirty="0" smtClean="0"/>
          </a:p>
          <a:p>
            <a:r>
              <a:rPr lang="en-US" dirty="0" smtClean="0"/>
              <a:t>Asthma Kids Airway Invaders – become as asthma expert by recognizing and eliminating triggers </a:t>
            </a:r>
          </a:p>
          <a:p>
            <a:r>
              <a:rPr lang="en-US" dirty="0" smtClean="0">
                <a:hlinkClick r:id="rId2"/>
              </a:rPr>
              <a:t>Label the Diagram of the Respiratory System by neoK12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Professair’s Mad Lab – The Respiratory System Games for Grades 1-12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1204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5764</TotalTime>
  <Words>7096</Words>
  <Application>Microsoft Office PowerPoint</Application>
  <PresentationFormat>Экран (4:3)</PresentationFormat>
  <Paragraphs>311</Paragraphs>
  <Slides>94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94</vt:i4>
      </vt:variant>
    </vt:vector>
  </HeadingPairs>
  <TitlesOfParts>
    <vt:vector size="95" baseType="lpstr">
      <vt:lpstr>Austin</vt:lpstr>
      <vt:lpstr>Дыхательные упражнения для детей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Сила звука</vt:lpstr>
      <vt:lpstr>Анатомия дыхания</vt:lpstr>
      <vt:lpstr>Слайд 13</vt:lpstr>
      <vt:lpstr>Слайд 14</vt:lpstr>
      <vt:lpstr>Полное йоговское дыхание</vt:lpstr>
      <vt:lpstr>Дыхание через правую или левую ноздрю.</vt:lpstr>
      <vt:lpstr>Слайд 17</vt:lpstr>
      <vt:lpstr>Слайд 18</vt:lpstr>
      <vt:lpstr>Слайд 19</vt:lpstr>
      <vt:lpstr>Приспособления для пранаямы</vt:lpstr>
      <vt:lpstr>Успокаивающие пранаямы</vt:lpstr>
      <vt:lpstr>Возбуждающие пранаямы</vt:lpstr>
      <vt:lpstr>Осознание дыхания</vt:lpstr>
      <vt:lpstr>Дыхание на 8 счетов</vt:lpstr>
      <vt:lpstr>Дыхание Ах-ха, уджайи пранаяма.</vt:lpstr>
      <vt:lpstr>Прогулка по воздуху</vt:lpstr>
      <vt:lpstr>Слайд 27</vt:lpstr>
      <vt:lpstr>Чередование ноздрей (нади шодхана)</vt:lpstr>
      <vt:lpstr>Слайд 29</vt:lpstr>
      <vt:lpstr>Дыхание спина к спине</vt:lpstr>
      <vt:lpstr>Слайд 31</vt:lpstr>
      <vt:lpstr>Слайд 32</vt:lpstr>
      <vt:lpstr>Слайд 33</vt:lpstr>
      <vt:lpstr>Дыхание радости/дыхание дирижера</vt:lpstr>
      <vt:lpstr>Дыхание кролика</vt:lpstr>
      <vt:lpstr>Слайд 36</vt:lpstr>
      <vt:lpstr>Буря из пузырьков</vt:lpstr>
      <vt:lpstr>Дыхание пчелы, бхрамари пранаяма</vt:lpstr>
      <vt:lpstr>Слайд 39</vt:lpstr>
      <vt:lpstr>Дыхание бабочки</vt:lpstr>
      <vt:lpstr>Слайд 41</vt:lpstr>
      <vt:lpstr>Дыхание дракона</vt:lpstr>
      <vt:lpstr>Дыхание свечи</vt:lpstr>
      <vt:lpstr>Слайд 44</vt:lpstr>
      <vt:lpstr>Дыхание цветка</vt:lpstr>
      <vt:lpstr>Дыхание летящей птицы</vt:lpstr>
      <vt:lpstr>Слайд 47</vt:lpstr>
      <vt:lpstr>Дыхание «ХА»</vt:lpstr>
      <vt:lpstr>Дыхание животом и грудью</vt:lpstr>
      <vt:lpstr>Слайд 50</vt:lpstr>
      <vt:lpstr>Фырчание лошади</vt:lpstr>
      <vt:lpstr>Воздушный шар</vt:lpstr>
      <vt:lpstr>Слайд 53</vt:lpstr>
      <vt:lpstr>Дыхание льва</vt:lpstr>
      <vt:lpstr>Слайд 55</vt:lpstr>
      <vt:lpstr>Дыхание океана, уджайи пранаяма</vt:lpstr>
      <vt:lpstr>Дыхание совы</vt:lpstr>
      <vt:lpstr>Дыхание под счет, Савитри пранаяма.</vt:lpstr>
      <vt:lpstr>Фигуры дыхания</vt:lpstr>
      <vt:lpstr>Слайд 60</vt:lpstr>
      <vt:lpstr>Слайд 61</vt:lpstr>
      <vt:lpstr>Слайд 62</vt:lpstr>
      <vt:lpstr>Дыхание с улыбкой</vt:lpstr>
      <vt:lpstr>Дыхание змеи</vt:lpstr>
      <vt:lpstr>Плавающие игрушки</vt:lpstr>
      <vt:lpstr>Дыхание «дай пять»</vt:lpstr>
      <vt:lpstr>Дыхание на носочках</vt:lpstr>
      <vt:lpstr>Дыхание вулкана</vt:lpstr>
      <vt:lpstr>Дыхание – свист.</vt:lpstr>
      <vt:lpstr>Игры с дыханием</vt:lpstr>
      <vt:lpstr>Дыхание – аффирмация.</vt:lpstr>
      <vt:lpstr>Эйрбол</vt:lpstr>
      <vt:lpstr>Слайд 73</vt:lpstr>
      <vt:lpstr>Воздушный футбол</vt:lpstr>
      <vt:lpstr>Слайд 75</vt:lpstr>
      <vt:lpstr>Игры с воздушным шариком</vt:lpstr>
      <vt:lpstr>Красочный взрыв</vt:lpstr>
      <vt:lpstr>Воздушный хоккей</vt:lpstr>
      <vt:lpstr>Сдуй ватный шарик</vt:lpstr>
      <vt:lpstr>Цветная песенка</vt:lpstr>
      <vt:lpstr> Волны</vt:lpstr>
      <vt:lpstr>Почувствуй это!</vt:lpstr>
      <vt:lpstr>Подними-ка!</vt:lpstr>
      <vt:lpstr>Игра в гремлинов</vt:lpstr>
      <vt:lpstr>Животы-подушки.</vt:lpstr>
      <vt:lpstr>Спячка </vt:lpstr>
      <vt:lpstr>Здесь и сейчас</vt:lpstr>
      <vt:lpstr>Дыхание поршня.</vt:lpstr>
      <vt:lpstr>Фигура, замри</vt:lpstr>
      <vt:lpstr>Паровоз</vt:lpstr>
      <vt:lpstr>10 дыханий</vt:lpstr>
      <vt:lpstr>Теплое– прохладное дыхание</vt:lpstr>
      <vt:lpstr>Слайд 93</vt:lpstr>
      <vt:lpstr>Слайд 94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Дыхательные упражнения для детей</dc:title>
  <dc:creator>Anna Fedaka</dc:creator>
  <cp:lastModifiedBy>Ноутбук</cp:lastModifiedBy>
  <cp:revision>83</cp:revision>
  <dcterms:created xsi:type="dcterms:W3CDTF">2013-10-23T12:13:55Z</dcterms:created>
  <dcterms:modified xsi:type="dcterms:W3CDTF">2019-08-05T05:03:53Z</dcterms:modified>
</cp:coreProperties>
</file>